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66" r:id="rId4"/>
    <p:sldId id="267" r:id="rId5"/>
    <p:sldId id="268" r:id="rId6"/>
    <p:sldId id="260" r:id="rId7"/>
    <p:sldId id="269" r:id="rId8"/>
    <p:sldId id="261" r:id="rId9"/>
    <p:sldId id="270" r:id="rId10"/>
    <p:sldId id="265" r:id="rId11"/>
    <p:sldId id="271" r:id="rId12"/>
    <p:sldId id="25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03" autoAdjust="0"/>
  </p:normalViewPr>
  <p:slideViewPr>
    <p:cSldViewPr>
      <p:cViewPr>
        <p:scale>
          <a:sx n="70" d="100"/>
          <a:sy n="70" d="100"/>
        </p:scale>
        <p:origin x="-240" y="-3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DFD854E-C894-4FE6-B55B-CDF46F6D7DB3}" type="datetimeFigureOut">
              <a:rPr lang="en-US" smtClean="0"/>
              <a:pPr/>
              <a:t>3/12/2013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B0D41A3-1F29-438C-BDEF-0DCCD83287C5}" type="slidenum">
              <a:rPr lang="en-US" smtClean="0"/>
              <a:pPr/>
              <a:t>‹#›</a:t>
            </a:fld>
            <a:endParaRPr lang="en-US"/>
          </a:p>
        </p:txBody>
      </p:sp>
    </p:spTree>
    <p:extLst>
      <p:ext uri="{BB962C8B-B14F-4D97-AF65-F5344CB8AC3E}">
        <p14:creationId xmlns:p14="http://schemas.microsoft.com/office/powerpoint/2010/main" val="255109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157639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10</a:t>
            </a:fld>
            <a:endParaRPr lang="en-US"/>
          </a:p>
        </p:txBody>
      </p:sp>
    </p:spTree>
    <p:extLst>
      <p:ext uri="{BB962C8B-B14F-4D97-AF65-F5344CB8AC3E}">
        <p14:creationId xmlns:p14="http://schemas.microsoft.com/office/powerpoint/2010/main" val="4054020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effectLst/>
              </a:rPr>
              <a:t>Answer Key:</a:t>
            </a:r>
          </a:p>
          <a:p>
            <a:r>
              <a:rPr lang="en-US" b="1" dirty="0" smtClean="0">
                <a:effectLst/>
              </a:rPr>
              <a:t>NXT Test Circuits (View Mode)_Worksheet [1]</a:t>
            </a:r>
          </a:p>
          <a:p>
            <a:r>
              <a:rPr lang="en-US" b="1" dirty="0" smtClean="0">
                <a:effectLst/>
              </a:rPr>
              <a:t>Submitted by Randy Steele [2] on 12 July, 2011 - 12:28</a:t>
            </a:r>
          </a:p>
          <a:p>
            <a:endParaRPr lang="en-US" b="1" dirty="0" smtClean="0">
              <a:effectLst/>
            </a:endParaRPr>
          </a:p>
          <a:p>
            <a:r>
              <a:rPr lang="en-US" b="1" dirty="0" smtClean="0">
                <a:effectLst/>
              </a:rPr>
              <a:t>Answer Key: View Mode Worksheet</a:t>
            </a:r>
          </a:p>
          <a:p>
            <a:r>
              <a:rPr lang="en-US" b="1" dirty="0" smtClean="0">
                <a:effectLst/>
              </a:rPr>
              <a:t> 1.&gt;  the display changes from “0” to “1” when the touch sensor is pressed</a:t>
            </a:r>
          </a:p>
          <a:p>
            <a:r>
              <a:rPr lang="en-US" b="1" dirty="0" smtClean="0">
                <a:effectLst/>
              </a:rPr>
              <a:t> &gt;  the “1” represents the touch sensor is pressed (switch closed) and the “0” not pressed (switch open)</a:t>
            </a:r>
          </a:p>
          <a:p>
            <a:r>
              <a:rPr lang="en-US" b="1" dirty="0" smtClean="0">
                <a:effectLst/>
              </a:rPr>
              <a:t> </a:t>
            </a:r>
          </a:p>
          <a:p>
            <a:r>
              <a:rPr lang="en-US" b="1" dirty="0" smtClean="0">
                <a:effectLst/>
              </a:rPr>
              <a:t>2.&gt; the red LED illuminates in “Reflected Light” mode and the display shows a value as a percentage</a:t>
            </a:r>
          </a:p>
          <a:p>
            <a:r>
              <a:rPr lang="en-US" b="1" dirty="0" smtClean="0">
                <a:effectLst/>
              </a:rPr>
              <a:t> &gt; the value represents the amount of light reflecting back to the sensor</a:t>
            </a:r>
          </a:p>
          <a:p>
            <a:r>
              <a:rPr lang="en-US" b="1" dirty="0" smtClean="0">
                <a:effectLst/>
              </a:rPr>
              <a:t> &gt; as the sensor approaches a surface, the amount of reflected light increases, however, once the sensor touches the surface the value can decrease again due to the plastic divider between the LED and sensor</a:t>
            </a:r>
          </a:p>
          <a:p>
            <a:r>
              <a:rPr lang="en-US" b="1" dirty="0" smtClean="0">
                <a:effectLst/>
              </a:rPr>
              <a:t> &gt; in “Ambient Light” mode the LED is turned off and the display shows a value as a percentage</a:t>
            </a:r>
          </a:p>
          <a:p>
            <a:r>
              <a:rPr lang="en-US" b="1" dirty="0" smtClean="0">
                <a:effectLst/>
              </a:rPr>
              <a:t> &gt; the value represents the amount of light striking the sensor</a:t>
            </a:r>
          </a:p>
          <a:p>
            <a:r>
              <a:rPr lang="en-US" b="1" dirty="0" smtClean="0">
                <a:effectLst/>
              </a:rPr>
              <a:t> &gt; “Ambient Light” mode uses the light that is naturally in the environment, “Reflected Light” mode adds its own light with the LED</a:t>
            </a:r>
          </a:p>
          <a:p>
            <a:r>
              <a:rPr lang="en-US" b="1" dirty="0" smtClean="0">
                <a:effectLst/>
              </a:rPr>
              <a:t> </a:t>
            </a:r>
          </a:p>
          <a:p>
            <a:r>
              <a:rPr lang="en-US" b="1" dirty="0" smtClean="0">
                <a:effectLst/>
              </a:rPr>
              <a:t>3.&gt; the display shows a value in inches indicating how far away the sensor is from an object (note: the sensor is some distance inside the plastic housing, so the distance displayed is a little further than the front of the sensor)</a:t>
            </a:r>
          </a:p>
          <a:p>
            <a:r>
              <a:rPr lang="en-US" b="1" dirty="0" smtClean="0">
                <a:effectLst/>
              </a:rPr>
              <a:t> &gt; the sensor works best with hard, flat object placed parallel to the sensor’s front face (note: ultrasound is just high frequency sound – think about how sound can be absorbed by soft surfaces or bounce off hard surfaces)</a:t>
            </a:r>
          </a:p>
          <a:p>
            <a:r>
              <a:rPr lang="en-US" b="1" dirty="0" smtClean="0">
                <a:effectLst/>
              </a:rPr>
              <a:t> &gt; in “cm” mode, the behavior is the same, the display is just calibrated in centimeters instead of inches</a:t>
            </a:r>
          </a:p>
          <a:p>
            <a:r>
              <a:rPr lang="en-US" b="1" dirty="0" smtClean="0">
                <a:effectLst/>
              </a:rPr>
              <a:t> </a:t>
            </a:r>
          </a:p>
          <a:p>
            <a:r>
              <a:rPr lang="en-US" b="1" dirty="0" smtClean="0">
                <a:effectLst/>
              </a:rPr>
              <a:t>4.&gt; the display shows a value in dB (decibels) which represents the loudness of the sound being picked up by the internal microphone in the sensor</a:t>
            </a:r>
          </a:p>
          <a:p>
            <a:r>
              <a:rPr lang="en-US" b="1" dirty="0" smtClean="0">
                <a:effectLst/>
              </a:rPr>
              <a:t>  &gt; in </a:t>
            </a:r>
            <a:r>
              <a:rPr lang="en-US" b="1" dirty="0" err="1" smtClean="0">
                <a:effectLst/>
              </a:rPr>
              <a:t>dBA</a:t>
            </a:r>
            <a:r>
              <a:rPr lang="en-US" b="1" dirty="0" smtClean="0">
                <a:effectLst/>
              </a:rPr>
              <a:t> mode, the sensor only responds to sounds in the human-audible range (roughly 20Hz to 20KHz).  So a dog whistle would be picked up in dB mode, but not </a:t>
            </a:r>
            <a:r>
              <a:rPr lang="en-US" b="1" dirty="0" err="1" smtClean="0">
                <a:effectLst/>
              </a:rPr>
              <a:t>dBA</a:t>
            </a:r>
            <a:r>
              <a:rPr lang="en-US" b="1" dirty="0" smtClean="0">
                <a:effectLst/>
              </a:rPr>
              <a:t> mode</a:t>
            </a:r>
          </a:p>
          <a:p>
            <a:r>
              <a:rPr lang="en-US" b="1" dirty="0" smtClean="0">
                <a:effectLst/>
              </a:rPr>
              <a:t> </a:t>
            </a:r>
          </a:p>
          <a:p>
            <a:r>
              <a:rPr lang="en-US" b="1" dirty="0" smtClean="0">
                <a:effectLst/>
              </a:rPr>
              <a:t>5.&gt; the display shows a value in rotations indicating many times the orange motor hub has been turned. </a:t>
            </a:r>
          </a:p>
          <a:p>
            <a:r>
              <a:rPr lang="en-US" b="1" dirty="0" smtClean="0">
                <a:effectLst/>
              </a:rPr>
              <a:t> &gt; the display starts at “0” and counts both up and down as the motor is turned in opposite directions.  The display will show negative rotations if turned below “0”.</a:t>
            </a:r>
          </a:p>
          <a:p>
            <a:r>
              <a:rPr lang="en-US" b="1" dirty="0" smtClean="0">
                <a:effectLst/>
              </a:rPr>
              <a:t> &gt; in “degrees” mode, the behavior is the same, the display is just calibrated in degrees instead of rotations.  One rotation of the orange hub is equal to 360 degrees.  Rotation mode is most useful for large movements and Degrees mode is better for small movements.</a:t>
            </a:r>
          </a:p>
          <a:p>
            <a:r>
              <a:rPr lang="en-US" b="1" dirty="0" smtClean="0">
                <a:effectLst/>
              </a:rPr>
              <a:t> --------------------------------------------------------------------------------</a:t>
            </a:r>
          </a:p>
          <a:p>
            <a:r>
              <a:rPr lang="en-US" b="1" dirty="0" smtClean="0">
                <a:effectLst/>
              </a:rPr>
              <a:t>Source URL: http://stemrobotics.cs.pdx.edu/node/385</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11</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use</a:t>
            </a:r>
            <a:r>
              <a:rPr lang="en-US" baseline="0" dirty="0" smtClean="0"/>
              <a:t> if need to fill time! No new info review of U2C1&amp;2</a:t>
            </a:r>
            <a:endParaRPr lang="en-US" dirty="0" smtClean="0"/>
          </a:p>
          <a:p>
            <a:endParaRPr lang="en-US" dirty="0" smtClean="0"/>
          </a:p>
          <a:p>
            <a:r>
              <a:rPr lang="en-US" dirty="0" smtClean="0"/>
              <a:t>This </a:t>
            </a:r>
            <a:r>
              <a:rPr lang="en-US" dirty="0" smtClean="0"/>
              <a:t>is the Unit review.  Only the </a:t>
            </a:r>
            <a:r>
              <a:rPr lang="en-US" b="1" u="sng" baseline="0" dirty="0" smtClean="0"/>
              <a:t>Circuits</a:t>
            </a:r>
            <a:r>
              <a:rPr lang="en-US" baseline="0" dirty="0" smtClean="0"/>
              <a:t> and </a:t>
            </a:r>
            <a:r>
              <a:rPr lang="en-US" b="1" u="sng" baseline="0" dirty="0" smtClean="0"/>
              <a:t>The NXT</a:t>
            </a:r>
            <a:r>
              <a:rPr lang="en-US" baseline="0" dirty="0" smtClean="0"/>
              <a:t> columns are covered in lessons 2.1 &amp; 2.2.</a:t>
            </a:r>
          </a:p>
          <a:p>
            <a:endParaRPr lang="en-US" baseline="0" dirty="0" smtClean="0"/>
          </a:p>
          <a:p>
            <a:r>
              <a:rPr lang="en-US" baseline="0" dirty="0" smtClean="0"/>
              <a:t>“I only have my class “question” the </a:t>
            </a:r>
            <a:r>
              <a:rPr lang="en-US" b="1" baseline="0" dirty="0" smtClean="0"/>
              <a:t>Circuit</a:t>
            </a:r>
            <a:r>
              <a:rPr lang="en-US" baseline="0" dirty="0" smtClean="0"/>
              <a:t> &amp; </a:t>
            </a:r>
            <a:r>
              <a:rPr lang="en-US" b="1" baseline="0" dirty="0" smtClean="0"/>
              <a:t>The NXT</a:t>
            </a:r>
            <a:r>
              <a:rPr lang="en-US" baseline="0" dirty="0" smtClean="0"/>
              <a:t> column answers.  They all want to try the rest but I tell them those columns will be used when we get to the lessons that cover that material.  An effective Hook </a:t>
            </a:r>
            <a:r>
              <a:rPr lang="en-US" baseline="0" dirty="0" smtClean="0">
                <a:sym typeface="Wingdings" pitchFamily="2" charset="2"/>
              </a:rPr>
              <a:t> “ Roger Hull</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943303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aseline="0" dirty="0" smtClean="0"/>
              <a:t>Instruction Guide: NXT Test Circuits (View Mode)</a:t>
            </a:r>
          </a:p>
          <a:p>
            <a:r>
              <a:rPr lang="en-US" sz="900" baseline="0" dirty="0" smtClean="0"/>
              <a:t>Submitted by Randy Steele on 11 July, 2011 - 10:25</a:t>
            </a:r>
          </a:p>
          <a:p>
            <a:r>
              <a:rPr lang="en-US" sz="900" baseline="0" dirty="0" smtClean="0"/>
              <a:t>View Mode Exercise</a:t>
            </a:r>
          </a:p>
          <a:p>
            <a:r>
              <a:rPr lang="en-US" sz="900" baseline="0" dirty="0" smtClean="0"/>
              <a:t> </a:t>
            </a:r>
          </a:p>
          <a:p>
            <a:r>
              <a:rPr lang="en-US" sz="900" baseline="0" dirty="0" smtClean="0"/>
              <a:t>Have student power up NXT bricks Walk students through NXT top level men using left/right buttons</a:t>
            </a:r>
          </a:p>
          <a:p>
            <a:r>
              <a:rPr lang="en-US" sz="900" baseline="0" dirty="0" smtClean="0"/>
              <a:t> • Projecting page 5 from the NXT Quick Start Guide may be helpful</a:t>
            </a:r>
          </a:p>
          <a:p>
            <a:r>
              <a:rPr lang="en-US" sz="900" baseline="0" dirty="0" smtClean="0"/>
              <a:t> • My Files – this is where the programs that students create will be stored. We will use this in future units.</a:t>
            </a:r>
          </a:p>
          <a:p>
            <a:r>
              <a:rPr lang="en-US" sz="900" baseline="0" dirty="0" smtClean="0"/>
              <a:t> • NXT Program – used to write programs directly on the brick (no computer involved). We will use this in the hardware/software/firmware unit..</a:t>
            </a:r>
          </a:p>
          <a:p>
            <a:r>
              <a:rPr lang="en-US" sz="900" baseline="0" dirty="0" smtClean="0"/>
              <a:t> • View Mode – used to view sensor values. We will use this mode today.</a:t>
            </a:r>
          </a:p>
          <a:p>
            <a:r>
              <a:rPr lang="en-US" sz="900" baseline="0" dirty="0" smtClean="0"/>
              <a:t> • Bluetooth – used to wirelessly connect the NXT to another NXT, or a computer, or another Bluetooth enabled device. We will use this is in advanced units.</a:t>
            </a:r>
          </a:p>
          <a:p>
            <a:r>
              <a:rPr lang="en-US" sz="900" baseline="0" dirty="0" smtClean="0"/>
              <a:t> • Settings – used to control features of the NXT. We will use this right now. </a:t>
            </a:r>
          </a:p>
          <a:p>
            <a:r>
              <a:rPr lang="en-US" sz="900" baseline="0" dirty="0" smtClean="0"/>
              <a:t>	• Have students select Settings (by pressing the orange select button)</a:t>
            </a:r>
          </a:p>
          <a:p>
            <a:r>
              <a:rPr lang="en-US" sz="900" baseline="0" dirty="0" smtClean="0"/>
              <a:t>	• Have student select Volume from the sub-menu</a:t>
            </a:r>
          </a:p>
          <a:p>
            <a:r>
              <a:rPr lang="en-US" sz="900" baseline="0" dirty="0" smtClean="0"/>
              <a:t>	• Have student lower volume to “1” (by pressing left/right button)</a:t>
            </a:r>
          </a:p>
          <a:p>
            <a:r>
              <a:rPr lang="en-US" sz="900" baseline="0" dirty="0" smtClean="0"/>
              <a:t> 	• Back out to top level menu (by pressing grey back button)</a:t>
            </a:r>
          </a:p>
          <a:p>
            <a:r>
              <a:rPr lang="en-US" sz="900" baseline="0" dirty="0" smtClean="0"/>
              <a:t> • Try Me – used to run sample programs. We will use this later in this unit.</a:t>
            </a:r>
          </a:p>
          <a:p>
            <a:r>
              <a:rPr lang="en-US" sz="900" baseline="0" dirty="0" smtClean="0"/>
              <a:t> </a:t>
            </a:r>
          </a:p>
          <a:p>
            <a:r>
              <a:rPr lang="en-US" sz="900" baseline="0" dirty="0" smtClean="0"/>
              <a:t>Navigate top level menu back to “View Mode” and select it Walk students through View Mode menu using left/right buttons</a:t>
            </a:r>
          </a:p>
          <a:p>
            <a:endParaRPr lang="en-US" sz="900" baseline="0" dirty="0" smtClean="0"/>
          </a:p>
          <a:p>
            <a:r>
              <a:rPr lang="en-US" sz="900" baseline="0" dirty="0" smtClean="0"/>
              <a:t> • Notice that several menu option have a “*” at the end of their name </a:t>
            </a:r>
          </a:p>
          <a:p>
            <a:r>
              <a:rPr lang="en-US" sz="900" baseline="0" dirty="0" smtClean="0"/>
              <a:t>    • These denote older generation sensors which we will NOT be using. Student should bypass these choices.</a:t>
            </a:r>
          </a:p>
          <a:p>
            <a:r>
              <a:rPr lang="en-US" sz="900" baseline="0" dirty="0" smtClean="0"/>
              <a:t> </a:t>
            </a:r>
          </a:p>
          <a:p>
            <a:r>
              <a:rPr lang="en-US" sz="900" baseline="0" dirty="0" smtClean="0"/>
              <a:t>Have students work through the "View Mode" Worksheet to explore the function of each of the sensors.</a:t>
            </a:r>
          </a:p>
          <a:p>
            <a:r>
              <a:rPr lang="en-US" sz="900" baseline="0" dirty="0" smtClean="0"/>
              <a:t> </a:t>
            </a:r>
          </a:p>
          <a:p>
            <a:r>
              <a:rPr lang="en-US" sz="900" baseline="0" dirty="0" smtClean="0"/>
              <a:t>See the Answer Key for the "View Mode" Worksheet for the key learning students should take away for each of the sensors.</a:t>
            </a: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Instruction Guide: NXT Test Circuits (View Mode)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Submitted by Randy Steele on 11 July, 2011 - 10:25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View Mode Exercise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Have student power up NXT bricks Walk students through NXT top level men using left/right buttons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Projecting page 5 from the NXT Quick Start Guide may be helpful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My Files – this is where the programs that students create will be stored. We will use this in future units.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NXT Program – used to write programs directly on the brick (no computer involved). We will use this in the hardware/software/firmware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View Mode – used to view sensor values. We will use this mode today.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Bluetooth – used to wirelessly connect the NXT to another NXT, or a computer, or another Bluetooth enabled device. We will use this is in advanced units.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Settings – used to control features of the NXT. We will use this right now.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Have students select Settings (by pressing the orange select button)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Have student select Volume from the sub-menu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Have student lower volume to “1” (by pressing left/right button)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Back out to top level menu (by pressing grey back button)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Try Me – used to run sample programs. We will use this later in this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Navigate top level menu back to “View Mode” and select it Walk students through View Mode menu using left/right buttons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Notice that several menu option have a “*” at the end of their name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These denote older generation sensors which we will NOT be using. Student should bypass these choices.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Have students work through the "View Mode" Worksheet to explore the function of each of the sensors.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See the Answer Key for the "View Mode" Worksheet for the key learning students should take away for each of the sensors.</a:t>
            </a: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Instruction Guide: NXT Test Circuits (View Mode)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Submitted by Randy Steele on 11 July, 2011 - 10:25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View Mode Exercise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Have student power up NXT bricks Walk students through NXT top level men using left/right buttons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Projecting page 5 from the NXT Quick Start Guide may be helpful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My Files – this is where the programs that students create will be stored. We will use this in future units.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NXT Program – used to write programs directly on the brick (no computer involved). We will use this in the hardware/software/firmware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View Mode – used to view sensor values. We will use this mode today.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Bluetooth – used to wirelessly connect the NXT to another NXT, or a computer, or another Bluetooth enabled device. We will use this is in advanced units.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Settings – used to control features of the NXT. We will use this right now.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Have students select Settings (by pressing the orange select button)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Have student select Volume from the sub-menu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Have student lower volume to “1” (by pressing left/right button)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Back out to top level menu (by pressing grey back button)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Try Me – used to run sample programs. We will use this later in this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Navigate top level menu back to “View Mode” and select it Walk students through View Mode menu using left/right buttons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Notice that several menu option have a “*” at the end of their name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 These denote older generation sensors which we will NOT be using. Student should bypass these choices.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Have students work through the "View Mode" Worksheet to explore the function of each of the sensors.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prstClr val="black"/>
                </a:solidFill>
                <a:effectLst/>
                <a:uLnTx/>
                <a:uFillTx/>
                <a:latin typeface="+mn-lt"/>
                <a:ea typeface="+mn-ea"/>
                <a:cs typeface="+mn-cs"/>
              </a:rPr>
              <a:t>See the Answer Key for the "View Mode" Worksheet for the key learning students should take away for each of the sensors.</a:t>
            </a: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Instructional Material: View Mode Video</a:t>
            </a:r>
          </a:p>
          <a:p>
            <a:endParaRPr lang="en-US" dirty="0" smtClean="0"/>
          </a:p>
          <a:p>
            <a:r>
              <a:rPr lang="en-US" dirty="0" smtClean="0"/>
              <a:t>Submitted by Randy Steele on 11 July, 2011 - 11:06</a:t>
            </a:r>
          </a:p>
          <a:p>
            <a:endParaRPr lang="en-US" dirty="0" smtClean="0"/>
          </a:p>
          <a:p>
            <a:r>
              <a:rPr lang="en-US" dirty="0" smtClean="0"/>
              <a:t>This Viewing Sensors video was developed by Dale </a:t>
            </a:r>
            <a:r>
              <a:rPr lang="en-US" dirty="0" err="1" smtClean="0"/>
              <a:t>Yocum</a:t>
            </a:r>
            <a:r>
              <a:rPr lang="en-US" dirty="0" smtClean="0"/>
              <a:t> (Catlin Gabel School, Portland, OR) as part of his NXT Tutorial series. These videos have been linked as Alternative and Supplemental Differentiated Instructional Resources to their corresponding sections in this STEM Robo101 curriculum. This NXT Viewing Sensors video covers the NXT brick's View Mode capability utilized in this lesson.  The video also goes on to explain calibration and other capabilities beyond the scope of the NXT Test Circuits lesson.</a:t>
            </a:r>
          </a:p>
          <a:p>
            <a:r>
              <a:rPr lang="en-US" dirty="0" smtClean="0"/>
              <a:t> </a:t>
            </a:r>
          </a:p>
          <a:p>
            <a:r>
              <a:rPr lang="en-US" dirty="0" smtClean="0"/>
              <a:t>Material Type: Tutorial.</a:t>
            </a:r>
          </a:p>
          <a:p>
            <a:r>
              <a:rPr lang="en-US" dirty="0" smtClean="0"/>
              <a:t>Education Level: Middle School, High School.</a:t>
            </a:r>
          </a:p>
          <a:p>
            <a:r>
              <a:rPr lang="en-US" dirty="0" smtClean="0"/>
              <a:t>Focus Subject: Robotics Hardware, Science, Technology.</a:t>
            </a:r>
          </a:p>
          <a:p>
            <a:r>
              <a:rPr lang="en-US" dirty="0" smtClean="0"/>
              <a:t>HW Platform: NXT.</a:t>
            </a:r>
          </a:p>
          <a:p>
            <a:r>
              <a:rPr lang="en-US" dirty="0" smtClean="0"/>
              <a:t>SW Platform: Any.</a:t>
            </a:r>
          </a:p>
          <a:p>
            <a:r>
              <a:rPr lang="en-US" dirty="0" smtClean="0"/>
              <a:t>Interactivity Style: Expositive</a:t>
            </a:r>
          </a:p>
          <a:p>
            <a:r>
              <a:rPr lang="en-US" dirty="0" smtClean="0"/>
              <a:t>Copyright (c) 2011 by the author. All rights reserved.</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effectLst/>
              </a:rPr>
              <a:t>Answer Key:</a:t>
            </a:r>
          </a:p>
          <a:p>
            <a:r>
              <a:rPr lang="en-US" b="1" dirty="0" smtClean="0">
                <a:effectLst/>
              </a:rPr>
              <a:t>NXT Test Circuits (View Mode)_Worksheet [1]</a:t>
            </a:r>
          </a:p>
          <a:p>
            <a:r>
              <a:rPr lang="en-US" b="1" dirty="0" smtClean="0">
                <a:effectLst/>
              </a:rPr>
              <a:t>Submitted by Randy Steele [2] on 12 July, 2011 - 12:28</a:t>
            </a:r>
          </a:p>
          <a:p>
            <a:endParaRPr lang="en-US" b="1" dirty="0" smtClean="0">
              <a:effectLst/>
            </a:endParaRPr>
          </a:p>
          <a:p>
            <a:r>
              <a:rPr lang="en-US" b="1" dirty="0" smtClean="0">
                <a:effectLst/>
              </a:rPr>
              <a:t>Answer Key: View Mode Worksheet</a:t>
            </a:r>
          </a:p>
          <a:p>
            <a:r>
              <a:rPr lang="en-US" b="1" dirty="0" smtClean="0">
                <a:effectLst/>
              </a:rPr>
              <a:t> 1.&gt;  the display changes from “0” to “1” when the touch sensor is pressed</a:t>
            </a:r>
          </a:p>
          <a:p>
            <a:r>
              <a:rPr lang="en-US" b="1" dirty="0" smtClean="0">
                <a:effectLst/>
              </a:rPr>
              <a:t> &gt;  the “1” represents the touch sensor is pressed (switch closed) and the “0” not pressed (switch open)</a:t>
            </a:r>
          </a:p>
          <a:p>
            <a:r>
              <a:rPr lang="en-US" b="1" dirty="0" smtClean="0">
                <a:effectLst/>
              </a:rPr>
              <a:t> </a:t>
            </a:r>
          </a:p>
          <a:p>
            <a:r>
              <a:rPr lang="en-US" b="1" dirty="0" smtClean="0">
                <a:effectLst/>
              </a:rPr>
              <a:t>2.&gt; the red LED illuminates in “Reflected Light” mode and the display shows a value as a percentage</a:t>
            </a:r>
          </a:p>
          <a:p>
            <a:r>
              <a:rPr lang="en-US" b="1" dirty="0" smtClean="0">
                <a:effectLst/>
              </a:rPr>
              <a:t> &gt; the value represents the amount of light reflecting back to the sensor</a:t>
            </a:r>
          </a:p>
          <a:p>
            <a:r>
              <a:rPr lang="en-US" b="1" dirty="0" smtClean="0">
                <a:effectLst/>
              </a:rPr>
              <a:t> &gt; as the sensor approaches a surface, the amount of reflected light increases, however, once the sensor touches the surface the value can decrease again due to the plastic divider between the LED and sensor</a:t>
            </a:r>
          </a:p>
          <a:p>
            <a:r>
              <a:rPr lang="en-US" b="1" dirty="0" smtClean="0">
                <a:effectLst/>
              </a:rPr>
              <a:t> &gt; in “Ambient Light” mode the LED is turned off and the display shows a value as a percentage</a:t>
            </a:r>
          </a:p>
          <a:p>
            <a:r>
              <a:rPr lang="en-US" b="1" dirty="0" smtClean="0">
                <a:effectLst/>
              </a:rPr>
              <a:t> &gt; the value represents the amount of light striking the sensor</a:t>
            </a:r>
          </a:p>
          <a:p>
            <a:r>
              <a:rPr lang="en-US" b="1" dirty="0" smtClean="0">
                <a:effectLst/>
              </a:rPr>
              <a:t> &gt; “Ambient Light” mode uses the light that is naturally in the environment, “Reflected Light” mode adds its own light with the LED</a:t>
            </a:r>
          </a:p>
          <a:p>
            <a:r>
              <a:rPr lang="en-US" b="1" dirty="0" smtClean="0">
                <a:effectLst/>
              </a:rPr>
              <a:t> </a:t>
            </a:r>
          </a:p>
          <a:p>
            <a:r>
              <a:rPr lang="en-US" b="1" dirty="0" smtClean="0">
                <a:effectLst/>
              </a:rPr>
              <a:t>3.&gt; the display shows a value in inches indicating how far away the sensor is from an object (note: the sensor is some distance inside the plastic housing, so the distance displayed is a little further than the front of the sensor)</a:t>
            </a:r>
          </a:p>
          <a:p>
            <a:r>
              <a:rPr lang="en-US" b="1" dirty="0" smtClean="0">
                <a:effectLst/>
              </a:rPr>
              <a:t> &gt; the sensor works best with hard, flat object placed parallel to the sensor’s front face (note: ultrasound is just high frequency sound – think about how sound can be absorbed by soft surfaces or bounce off hard surfaces)</a:t>
            </a:r>
          </a:p>
          <a:p>
            <a:r>
              <a:rPr lang="en-US" b="1" dirty="0" smtClean="0">
                <a:effectLst/>
              </a:rPr>
              <a:t> &gt; in “cm” mode, the behavior is the same, the display is just calibrated in centimeters instead of inches</a:t>
            </a:r>
          </a:p>
          <a:p>
            <a:r>
              <a:rPr lang="en-US" b="1" dirty="0" smtClean="0">
                <a:effectLst/>
              </a:rPr>
              <a:t> </a:t>
            </a:r>
          </a:p>
          <a:p>
            <a:r>
              <a:rPr lang="en-US" b="1" dirty="0" smtClean="0">
                <a:effectLst/>
              </a:rPr>
              <a:t>4.&gt; the display shows a value in dB (decibels) which represents the loudness of the sound being picked up by the internal microphone in the sensor</a:t>
            </a:r>
          </a:p>
          <a:p>
            <a:r>
              <a:rPr lang="en-US" b="1" dirty="0" smtClean="0">
                <a:effectLst/>
              </a:rPr>
              <a:t>  &gt; in </a:t>
            </a:r>
            <a:r>
              <a:rPr lang="en-US" b="1" dirty="0" err="1" smtClean="0">
                <a:effectLst/>
              </a:rPr>
              <a:t>dBA</a:t>
            </a:r>
            <a:r>
              <a:rPr lang="en-US" b="1" dirty="0" smtClean="0">
                <a:effectLst/>
              </a:rPr>
              <a:t> mode, the sensor only responds to sounds in the human-audible range (roughly 20Hz to 20KHz).  So a dog whistle would be picked up in dB mode, but not </a:t>
            </a:r>
            <a:r>
              <a:rPr lang="en-US" b="1" dirty="0" err="1" smtClean="0">
                <a:effectLst/>
              </a:rPr>
              <a:t>dBA</a:t>
            </a:r>
            <a:r>
              <a:rPr lang="en-US" b="1" dirty="0" smtClean="0">
                <a:effectLst/>
              </a:rPr>
              <a:t> mode</a:t>
            </a:r>
          </a:p>
          <a:p>
            <a:r>
              <a:rPr lang="en-US" b="1" dirty="0" smtClean="0">
                <a:effectLst/>
              </a:rPr>
              <a:t> </a:t>
            </a:r>
          </a:p>
          <a:p>
            <a:r>
              <a:rPr lang="en-US" b="1" dirty="0" smtClean="0">
                <a:effectLst/>
              </a:rPr>
              <a:t>5.&gt; the display shows a value in rotations indicating many times the orange motor hub has been turned. </a:t>
            </a:r>
          </a:p>
          <a:p>
            <a:r>
              <a:rPr lang="en-US" b="1" dirty="0" smtClean="0">
                <a:effectLst/>
              </a:rPr>
              <a:t> &gt; the display starts at “0” and counts both up and down as the motor is turned in opposite directions.  The display will show negative rotations if turned below “0”.</a:t>
            </a:r>
          </a:p>
          <a:p>
            <a:r>
              <a:rPr lang="en-US" b="1" dirty="0" smtClean="0">
                <a:effectLst/>
              </a:rPr>
              <a:t> &gt; in “degrees” mode, the behavior is the same, the display is just calibrated in degrees instead of rotations.  One rotation of the orange hub is equal to 360 degrees.  Rotation mode is most useful for large movements and Degrees mode is better for small movements.</a:t>
            </a:r>
          </a:p>
          <a:p>
            <a:r>
              <a:rPr lang="en-US" b="1" dirty="0" smtClean="0">
                <a:effectLst/>
              </a:rPr>
              <a:t> --------------------------------------------------------------------------------</a:t>
            </a:r>
          </a:p>
          <a:p>
            <a:r>
              <a:rPr lang="en-US" b="1" dirty="0" smtClean="0">
                <a:effectLst/>
              </a:rPr>
              <a:t>Source URL: http://stemrobotics.cs.pdx.edu/node/385</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US" dirty="0" smtClean="0">
                <a:solidFill>
                  <a:schemeClr val="bg1"/>
                </a:solidFill>
              </a:rPr>
              <a:t>Answer Key:</a:t>
            </a:r>
          </a:p>
          <a:p>
            <a:pPr eaLnBrk="1" hangingPunct="1">
              <a:buFont typeface="Arial" charset="0"/>
              <a:buNone/>
            </a:pPr>
            <a:endParaRPr lang="en-US" dirty="0" smtClean="0">
              <a:solidFill>
                <a:schemeClr val="bg1"/>
              </a:solidFill>
            </a:endParaRPr>
          </a:p>
          <a:p>
            <a:pPr eaLnBrk="1" hangingPunct="1">
              <a:buFont typeface="Arial" charset="0"/>
              <a:buNone/>
            </a:pPr>
            <a:r>
              <a:rPr lang="en-US" dirty="0" smtClean="0">
                <a:solidFill>
                  <a:schemeClr val="bg1"/>
                </a:solidFill>
              </a:rPr>
              <a:t>NXT Test Circuits (View Mode)_ Unit Level Quiz [1]</a:t>
            </a:r>
          </a:p>
          <a:p>
            <a:pPr eaLnBrk="1" hangingPunct="1">
              <a:buFont typeface="Arial" charset="0"/>
              <a:buNone/>
            </a:pPr>
            <a:endParaRPr lang="en-US" dirty="0" smtClean="0">
              <a:solidFill>
                <a:schemeClr val="bg1"/>
              </a:solidFill>
            </a:endParaRPr>
          </a:p>
          <a:p>
            <a:pPr eaLnBrk="1" hangingPunct="1">
              <a:buFont typeface="Arial" charset="0"/>
              <a:buNone/>
            </a:pPr>
            <a:r>
              <a:rPr lang="en-US" dirty="0" smtClean="0">
                <a:solidFill>
                  <a:schemeClr val="bg1"/>
                </a:solidFill>
              </a:rPr>
              <a:t>Submitted by Randy Steele [2] on 11 July, 2011 - 13:40</a:t>
            </a:r>
          </a:p>
          <a:p>
            <a:pPr eaLnBrk="1" hangingPunct="1">
              <a:buFont typeface="Arial" charset="0"/>
              <a:buNone/>
            </a:pPr>
            <a:endParaRPr lang="en-US" dirty="0" smtClean="0">
              <a:solidFill>
                <a:schemeClr val="bg1"/>
              </a:solidFill>
            </a:endParaRPr>
          </a:p>
          <a:p>
            <a:pPr eaLnBrk="1" hangingPunct="1">
              <a:buFont typeface="Arial" charset="0"/>
              <a:buNone/>
            </a:pPr>
            <a:r>
              <a:rPr lang="en-US" dirty="0" smtClean="0">
                <a:solidFill>
                  <a:schemeClr val="bg1"/>
                </a:solidFill>
              </a:rPr>
              <a:t>Answer Key: </a:t>
            </a:r>
          </a:p>
          <a:p>
            <a:pPr eaLnBrk="1" hangingPunct="1">
              <a:buFont typeface="Arial" charset="0"/>
              <a:buNone/>
            </a:pPr>
            <a:endParaRPr lang="en-US" dirty="0" smtClean="0">
              <a:solidFill>
                <a:schemeClr val="bg1"/>
              </a:solidFill>
            </a:endParaRPr>
          </a:p>
          <a:p>
            <a:pPr eaLnBrk="1" hangingPunct="1">
              <a:buFont typeface="Arial" charset="0"/>
              <a:buNone/>
            </a:pPr>
            <a:r>
              <a:rPr lang="en-US" b="1" dirty="0" smtClean="0">
                <a:solidFill>
                  <a:schemeClr val="bg1"/>
                </a:solidFill>
              </a:rPr>
              <a:t>1. Number of full rotations, or total number of degrees of rotations of an NXT motor</a:t>
            </a:r>
          </a:p>
          <a:p>
            <a:pPr eaLnBrk="1" hangingPunct="1">
              <a:buFont typeface="Arial" charset="0"/>
              <a:buNone/>
            </a:pPr>
            <a:endParaRPr lang="en-US" b="1" dirty="0" smtClean="0">
              <a:solidFill>
                <a:schemeClr val="bg1"/>
              </a:solidFill>
            </a:endParaRPr>
          </a:p>
          <a:p>
            <a:pPr eaLnBrk="1" hangingPunct="1">
              <a:buFont typeface="Arial" charset="0"/>
              <a:buNone/>
            </a:pPr>
            <a:r>
              <a:rPr lang="en-US" dirty="0" smtClean="0">
                <a:solidFill>
                  <a:schemeClr val="bg1"/>
                </a:solidFill>
              </a:rPr>
              <a:t>--------------------------------------------------------------------------------</a:t>
            </a:r>
          </a:p>
          <a:p>
            <a:pPr eaLnBrk="1" hangingPunct="1">
              <a:buFont typeface="Arial" charset="0"/>
              <a:buNone/>
            </a:pPr>
            <a:r>
              <a:rPr lang="en-US" dirty="0" smtClean="0">
                <a:solidFill>
                  <a:schemeClr val="bg1"/>
                </a:solidFill>
              </a:rPr>
              <a:t>Source URL: http://stemrobotics.cs.pdx.edu/node/336</a:t>
            </a: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8</a:t>
            </a:fld>
            <a:endParaRPr lang="en-US"/>
          </a:p>
        </p:txBody>
      </p:sp>
    </p:spTree>
    <p:extLst>
      <p:ext uri="{BB962C8B-B14F-4D97-AF65-F5344CB8AC3E}">
        <p14:creationId xmlns:p14="http://schemas.microsoft.com/office/powerpoint/2010/main" val="29189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US" dirty="0" smtClean="0">
                <a:solidFill>
                  <a:schemeClr val="bg1"/>
                </a:solidFill>
              </a:rPr>
              <a:t>Answer Key:</a:t>
            </a:r>
          </a:p>
          <a:p>
            <a:pPr eaLnBrk="1" hangingPunct="1">
              <a:buFont typeface="Arial" charset="0"/>
              <a:buNone/>
            </a:pPr>
            <a:endParaRPr lang="en-US" dirty="0" smtClean="0">
              <a:solidFill>
                <a:schemeClr val="bg1"/>
              </a:solidFill>
            </a:endParaRPr>
          </a:p>
          <a:p>
            <a:pPr eaLnBrk="1" hangingPunct="1">
              <a:buFont typeface="Arial" charset="0"/>
              <a:buNone/>
            </a:pPr>
            <a:r>
              <a:rPr lang="en-US" dirty="0" smtClean="0">
                <a:solidFill>
                  <a:schemeClr val="bg1"/>
                </a:solidFill>
              </a:rPr>
              <a:t>NXT Test Circuits (View Mode)_ Unit Level Quiz [1]</a:t>
            </a:r>
          </a:p>
          <a:p>
            <a:pPr eaLnBrk="1" hangingPunct="1">
              <a:buFont typeface="Arial" charset="0"/>
              <a:buNone/>
            </a:pPr>
            <a:endParaRPr lang="en-US" dirty="0" smtClean="0">
              <a:solidFill>
                <a:schemeClr val="bg1"/>
              </a:solidFill>
            </a:endParaRPr>
          </a:p>
          <a:p>
            <a:pPr eaLnBrk="1" hangingPunct="1">
              <a:buFont typeface="Arial" charset="0"/>
              <a:buNone/>
            </a:pPr>
            <a:r>
              <a:rPr lang="en-US" dirty="0" smtClean="0">
                <a:solidFill>
                  <a:schemeClr val="bg1"/>
                </a:solidFill>
              </a:rPr>
              <a:t>Submitted by Randy Steele [2] on 11 July, 2011 - 13:40</a:t>
            </a:r>
          </a:p>
          <a:p>
            <a:pPr eaLnBrk="1" hangingPunct="1">
              <a:buFont typeface="Arial" charset="0"/>
              <a:buNone/>
            </a:pPr>
            <a:endParaRPr lang="en-US" dirty="0" smtClean="0">
              <a:solidFill>
                <a:schemeClr val="bg1"/>
              </a:solidFill>
            </a:endParaRPr>
          </a:p>
          <a:p>
            <a:pPr eaLnBrk="1" hangingPunct="1">
              <a:buFont typeface="Arial" charset="0"/>
              <a:buNone/>
            </a:pPr>
            <a:r>
              <a:rPr lang="en-US" dirty="0" smtClean="0">
                <a:solidFill>
                  <a:schemeClr val="bg1"/>
                </a:solidFill>
              </a:rPr>
              <a:t>Answer Key: </a:t>
            </a:r>
          </a:p>
          <a:p>
            <a:pPr eaLnBrk="1" hangingPunct="1">
              <a:buFont typeface="Arial" charset="0"/>
              <a:buNone/>
            </a:pPr>
            <a:endParaRPr lang="en-US" dirty="0" smtClean="0">
              <a:solidFill>
                <a:schemeClr val="bg1"/>
              </a:solidFill>
            </a:endParaRPr>
          </a:p>
          <a:p>
            <a:pPr eaLnBrk="1" hangingPunct="1">
              <a:buFont typeface="Arial" charset="0"/>
              <a:buNone/>
            </a:pPr>
            <a:r>
              <a:rPr lang="en-US" b="1" dirty="0" smtClean="0">
                <a:solidFill>
                  <a:schemeClr val="bg1"/>
                </a:solidFill>
              </a:rPr>
              <a:t>1. Number of full rotations, or total number of degrees of rotations of an NXT motor</a:t>
            </a:r>
          </a:p>
          <a:p>
            <a:pPr eaLnBrk="1" hangingPunct="1">
              <a:buFont typeface="Arial" charset="0"/>
              <a:buNone/>
            </a:pPr>
            <a:endParaRPr lang="en-US" b="1" dirty="0" smtClean="0">
              <a:solidFill>
                <a:schemeClr val="bg1"/>
              </a:solidFill>
            </a:endParaRPr>
          </a:p>
          <a:p>
            <a:pPr eaLnBrk="1" hangingPunct="1">
              <a:buFont typeface="Arial" charset="0"/>
              <a:buNone/>
            </a:pPr>
            <a:r>
              <a:rPr lang="en-US" dirty="0" smtClean="0">
                <a:solidFill>
                  <a:schemeClr val="bg1"/>
                </a:solidFill>
              </a:rPr>
              <a:t>--------------------------------------------------------------------------------</a:t>
            </a:r>
          </a:p>
          <a:p>
            <a:pPr eaLnBrk="1" hangingPunct="1">
              <a:buFont typeface="Arial" charset="0"/>
              <a:buNone/>
            </a:pPr>
            <a:r>
              <a:rPr lang="en-US" dirty="0" smtClean="0">
                <a:solidFill>
                  <a:schemeClr val="bg1"/>
                </a:solidFill>
              </a:rPr>
              <a:t>Source URL: http://stemrobotics.cs.pdx.edu/node/336</a:t>
            </a: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9</a:t>
            </a:fld>
            <a:endParaRPr lang="en-US"/>
          </a:p>
        </p:txBody>
      </p:sp>
    </p:spTree>
    <p:extLst>
      <p:ext uri="{BB962C8B-B14F-4D97-AF65-F5344CB8AC3E}">
        <p14:creationId xmlns:p14="http://schemas.microsoft.com/office/powerpoint/2010/main" val="29189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D4ED2A3C-7BEC-4E50-8BAA-6D6BC4F7E5B6}"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2FAC920C-18A3-458E-AB73-F29500532402}"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166906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B3C4A8E-3D11-4A40-B71B-C107767A41EB}"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383DECD3-99F4-45FA-8F05-71E90F42F9AE}"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8985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492E8F8-DD70-4AC7-907E-183E773B2C50}"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9EC0ABC2-60CD-4CC5-850E-778CE8186126}"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21306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B089FF1-C9B1-483D-A7AE-280C3156B5C3}"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1D79192E-0309-4E44-B0E7-C68B506DF880}"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17643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7DA05692-2874-4E2C-B780-888FA644FD73}"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7ACBDB97-C75C-4673-8821-BC6243ECBA3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24961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1E9E0605-D4A4-428E-838E-BFE2C8C23A54}"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44AD6B43-998A-4053-A5FE-7770FC828CF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77359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078BF894-FE63-44A8-944D-D0E1E3DBDBF3}"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8" name="Footer Placeholder 7"/>
          <p:cNvSpPr>
            <a:spLocks noGrp="1"/>
          </p:cNvSpPr>
          <p:nvPr>
            <p:ph type="ftr" sz="quarter" idx="11"/>
          </p:nvPr>
        </p:nvSpPr>
        <p:spPr/>
        <p:txBody>
          <a:bodyPr/>
          <a:lstStyle/>
          <a:p>
            <a:pPr>
              <a:defRPr/>
            </a:pPr>
            <a:endParaRPr lang="en-US">
              <a:solidFill>
                <a:srgbClr val="DBF5F9">
                  <a:shade val="90000"/>
                </a:srgbClr>
              </a:solidFill>
            </a:endParaRPr>
          </a:p>
        </p:txBody>
      </p:sp>
      <p:sp>
        <p:nvSpPr>
          <p:cNvPr id="9" name="Slide Number Placeholder 8"/>
          <p:cNvSpPr>
            <a:spLocks noGrp="1"/>
          </p:cNvSpPr>
          <p:nvPr>
            <p:ph type="sldNum" sz="quarter" idx="12"/>
          </p:nvPr>
        </p:nvSpPr>
        <p:spPr/>
        <p:txBody>
          <a:bodyPr/>
          <a:lstStyle/>
          <a:p>
            <a:pPr>
              <a:defRPr/>
            </a:pPr>
            <a:fld id="{AAF5E6A0-EE6A-4095-A861-9993768CB1F7}"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84869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C1CF6D7A-EE93-42E6-BF9B-6B08668698E2}"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DBF5F9">
                  <a:shade val="90000"/>
                </a:srgbClr>
              </a:solidFill>
            </a:endParaRPr>
          </a:p>
        </p:txBody>
      </p:sp>
      <p:sp>
        <p:nvSpPr>
          <p:cNvPr id="5" name="Slide Number Placeholder 4"/>
          <p:cNvSpPr>
            <a:spLocks noGrp="1"/>
          </p:cNvSpPr>
          <p:nvPr>
            <p:ph type="sldNum" sz="quarter" idx="12"/>
          </p:nvPr>
        </p:nvSpPr>
        <p:spPr/>
        <p:txBody>
          <a:bodyPr/>
          <a:lstStyle/>
          <a:p>
            <a:pPr>
              <a:defRPr/>
            </a:pPr>
            <a:fld id="{EFA09795-8913-457D-8CC7-26F56BBCC1DF}"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63837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89B5154-7358-4305-A81A-1DED6F28E614}"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3" name="Footer Placeholder 2"/>
          <p:cNvSpPr>
            <a:spLocks noGrp="1"/>
          </p:cNvSpPr>
          <p:nvPr>
            <p:ph type="ftr" sz="quarter" idx="11"/>
          </p:nvPr>
        </p:nvSpPr>
        <p:spPr/>
        <p:txBody>
          <a:bodyPr/>
          <a:lstStyle/>
          <a:p>
            <a:pPr>
              <a:defRPr/>
            </a:pPr>
            <a:endParaRPr lang="en-US">
              <a:solidFill>
                <a:srgbClr val="DBF5F9">
                  <a:shade val="90000"/>
                </a:srgbClr>
              </a:solidFill>
            </a:endParaRPr>
          </a:p>
        </p:txBody>
      </p:sp>
      <p:sp>
        <p:nvSpPr>
          <p:cNvPr id="4" name="Slide Number Placeholder 3"/>
          <p:cNvSpPr>
            <a:spLocks noGrp="1"/>
          </p:cNvSpPr>
          <p:nvPr>
            <p:ph type="sldNum" sz="quarter" idx="12"/>
          </p:nvPr>
        </p:nvSpPr>
        <p:spPr/>
        <p:txBody>
          <a:bodyPr/>
          <a:lstStyle/>
          <a:p>
            <a:pPr>
              <a:defRPr/>
            </a:pPr>
            <a:fld id="{2E015903-08AF-41E9-A99C-6A39A46DD19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419851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D48B583-CE5B-40DD-9066-878D0E320447}"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73369F7D-816F-414B-9957-508A0FEDF74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60493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9DEEEE53-63A4-4B38-87E6-10FC0BC5CED8}" type="datetimeFigureOut">
              <a:rPr lang="en-US" smtClean="0">
                <a:solidFill>
                  <a:srgbClr val="DBF5F9">
                    <a:shade val="90000"/>
                  </a:srgbClr>
                </a:solidFill>
              </a:rPr>
              <a:pPr>
                <a:defRPr/>
              </a:pPr>
              <a:t>3/12/2013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E95FDEC2-B4DB-4EED-83D7-D50AB182EFB0}" type="slidenum">
              <a:rPr lang="en-US" smtClean="0">
                <a:solidFill>
                  <a:srgbClr val="DBF5F9">
                    <a:shade val="90000"/>
                  </a:srgbClr>
                </a:solidFill>
              </a:rPr>
              <a:pPr>
                <a:defRPr/>
              </a:pPr>
              <a:t>‹#›</a:t>
            </a:fld>
            <a:endParaRPr lang="en-US" dirty="0">
              <a:solidFill>
                <a:srgbClr val="DBF5F9">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Tree>
    <p:extLst>
      <p:ext uri="{BB962C8B-B14F-4D97-AF65-F5344CB8AC3E}">
        <p14:creationId xmlns:p14="http://schemas.microsoft.com/office/powerpoint/2010/main" val="2633720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fld id="{C0AF8018-8B95-4489-8BFA-FAE64DF28CC0}" type="datetimeFigureOut">
              <a:rPr lang="en-US" smtClean="0">
                <a:solidFill>
                  <a:srgbClr val="DBF5F9">
                    <a:shade val="90000"/>
                  </a:srgbClr>
                </a:solidFill>
                <a:latin typeface="Arial" charset="0"/>
                <a:cs typeface="Arial" charset="0"/>
              </a:rPr>
              <a:pPr fontAlgn="base">
                <a:spcBef>
                  <a:spcPct val="0"/>
                </a:spcBef>
                <a:spcAft>
                  <a:spcPct val="0"/>
                </a:spcAft>
                <a:defRPr/>
              </a:pPr>
              <a:t>3/12/2013</a:t>
            </a:fld>
            <a:endParaRPr lang="en-US" dirty="0">
              <a:solidFill>
                <a:srgbClr val="DBF5F9">
                  <a:shade val="90000"/>
                </a:srgbClr>
              </a:solidFill>
              <a:latin typeface="Arial" charset="0"/>
              <a:cs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DBF5F9">
                  <a:shade val="90000"/>
                </a:srgbClr>
              </a:solidFill>
              <a:latin typeface="Arial" charset="0"/>
              <a:cs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9141D3D1-0E21-4B2B-9C65-145B0E1EB438}" type="slidenum">
              <a:rPr lang="en-US" smtClean="0">
                <a:solidFill>
                  <a:srgbClr val="DBF5F9">
                    <a:shade val="90000"/>
                  </a:srgbClr>
                </a:solidFill>
                <a:latin typeface="Arial" charset="0"/>
                <a:cs typeface="Arial" charset="0"/>
              </a:rPr>
              <a:pPr fontAlgn="base">
                <a:spcBef>
                  <a:spcPct val="0"/>
                </a:spcBef>
                <a:spcAft>
                  <a:spcPct val="0"/>
                </a:spcAft>
                <a:defRPr/>
              </a:pPr>
              <a:t>‹#›</a:t>
            </a:fld>
            <a:endParaRPr lang="en-US" dirty="0">
              <a:solidFill>
                <a:srgbClr val="DBF5F9">
                  <a:shade val="90000"/>
                </a:srgbClr>
              </a:solidFill>
              <a:latin typeface="Arial" charset="0"/>
              <a:cs typeface="Arial" charset="0"/>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grpSp>
    </p:spTree>
    <p:extLst>
      <p:ext uri="{BB962C8B-B14F-4D97-AF65-F5344CB8AC3E}">
        <p14:creationId xmlns:p14="http://schemas.microsoft.com/office/powerpoint/2010/main" val="3077678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emrobotics.cs.pdx.edu/sites/default/files/Unit_Review_Circuits_Computers_Jeopardy.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hyperlink" Target="http://stemrobotics.cs.pdx.edu/sites/default/files/NXT_Menus_0.pdf"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hyperlink" Target="http://stemrobotics.cs.pdx.edu/sites/default/files/NXT_Menus_0.pdf"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2.emf"/><Relationship Id="rId5" Type="http://schemas.openxmlformats.org/officeDocument/2006/relationships/oleObject" Target="../embeddings/oleObject3.bin"/><Relationship Id="rId4" Type="http://schemas.openxmlformats.org/officeDocument/2006/relationships/hyperlink" Target="http://stemrobotics.cs.pdx.edu/sites/default/files/NXT_Menus_0.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emrobotics.cs.pdx.edu/sites/default/files/Viewing%20Sensors.sw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temrobotics.cs.pdx.edu/node/441"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2667000"/>
          </a:xfrm>
        </p:spPr>
        <p:txBody>
          <a:bodyPr>
            <a:normAutofit/>
          </a:bodyPr>
          <a:lstStyle/>
          <a:p>
            <a:pPr algn="ctr">
              <a:defRPr/>
            </a:pPr>
            <a:r>
              <a:rPr lang="en-US" dirty="0"/>
              <a:t>2.4 NXT Test Circuits </a:t>
            </a:r>
            <a:r>
              <a:rPr lang="en-US" dirty="0" smtClean="0"/>
              <a:t/>
            </a:r>
            <a:br>
              <a:rPr lang="en-US" dirty="0" smtClean="0"/>
            </a:br>
            <a:r>
              <a:rPr lang="en-US" dirty="0" smtClean="0"/>
              <a:t>(</a:t>
            </a:r>
            <a:r>
              <a:rPr lang="en-US" dirty="0"/>
              <a:t>View Mode)</a:t>
            </a:r>
            <a:r>
              <a:rPr lang="en-US" dirty="0" smtClean="0"/>
              <a:t/>
            </a:r>
            <a:br>
              <a:rPr lang="en-US" dirty="0" smtClean="0"/>
            </a:br>
            <a:r>
              <a:rPr lang="en-US" dirty="0" smtClean="0"/>
              <a:t> U2C4</a:t>
            </a:r>
            <a:endParaRPr lang="en-US" dirty="0"/>
          </a:p>
        </p:txBody>
      </p:sp>
    </p:spTree>
    <p:extLst>
      <p:ext uri="{BB962C8B-B14F-4D97-AF65-F5344CB8AC3E}">
        <p14:creationId xmlns:p14="http://schemas.microsoft.com/office/powerpoint/2010/main" val="2638922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52401" y="-38474"/>
            <a:ext cx="88392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indent="-914400" fontAlgn="base">
              <a:spcBef>
                <a:spcPct val="0"/>
              </a:spcBef>
              <a:spcAft>
                <a:spcPct val="0"/>
              </a:spcAft>
            </a:pPr>
            <a:r>
              <a:rPr lang="en-US" sz="1500" b="1" dirty="0">
                <a:solidFill>
                  <a:prstClr val="black"/>
                </a:solidFill>
                <a:latin typeface="Comic Sans MS" pitchFamily="66" charset="0"/>
                <a:ea typeface="Calibri" pitchFamily="34" charset="0"/>
                <a:cs typeface="Times New Roman" pitchFamily="18" charset="0"/>
              </a:rPr>
              <a:t>Worksheet</a:t>
            </a:r>
          </a:p>
          <a:p>
            <a:pPr marL="914400" indent="-914400" fontAlgn="base">
              <a:spcBef>
                <a:spcPct val="0"/>
              </a:spcBef>
              <a:spcAft>
                <a:spcPct val="0"/>
              </a:spcAft>
            </a:pPr>
            <a:r>
              <a:rPr lang="en-US" sz="1500" b="1" dirty="0">
                <a:solidFill>
                  <a:prstClr val="black"/>
                </a:solidFill>
                <a:latin typeface="Comic Sans MS" pitchFamily="66" charset="0"/>
                <a:ea typeface="Calibri" pitchFamily="34" charset="0"/>
                <a:cs typeface="Times New Roman" pitchFamily="18" charset="0"/>
              </a:rPr>
              <a:t>View Mode</a:t>
            </a:r>
          </a:p>
          <a:p>
            <a:pPr marL="914400" indent="-914400" fontAlgn="base">
              <a:spcBef>
                <a:spcPct val="0"/>
              </a:spcBef>
              <a:spcAft>
                <a:spcPct val="0"/>
              </a:spcAft>
            </a:pPr>
            <a:endParaRPr lang="en-US" sz="1500" b="1" dirty="0">
              <a:solidFill>
                <a:prstClr val="black"/>
              </a:solidFill>
              <a:latin typeface="Comic Sans MS" pitchFamily="66" charset="0"/>
              <a:ea typeface="Calibri" pitchFamily="34" charset="0"/>
              <a:cs typeface="Times New Roman" pitchFamily="18" charset="0"/>
            </a:endParaRPr>
          </a:p>
          <a:p>
            <a:pPr marL="914400" indent="-914400" fontAlgn="base">
              <a:spcBef>
                <a:spcPct val="0"/>
              </a:spcBef>
              <a:spcAft>
                <a:spcPct val="0"/>
              </a:spcAft>
            </a:pPr>
            <a:r>
              <a:rPr lang="en-US" sz="1500" b="1" dirty="0">
                <a:solidFill>
                  <a:prstClr val="black"/>
                </a:solidFill>
                <a:latin typeface="Comic Sans MS" pitchFamily="66" charset="0"/>
                <a:ea typeface="Calibri" pitchFamily="34" charset="0"/>
                <a:cs typeface="Times New Roman" pitchFamily="18" charset="0"/>
              </a:rPr>
              <a:t>Name:_________________________     </a:t>
            </a:r>
            <a:r>
              <a:rPr lang="en-US" sz="1500" b="1" dirty="0" smtClean="0">
                <a:solidFill>
                  <a:prstClr val="black"/>
                </a:solidFill>
                <a:latin typeface="Comic Sans MS" pitchFamily="66" charset="0"/>
                <a:ea typeface="Calibri" pitchFamily="34" charset="0"/>
                <a:cs typeface="Times New Roman" pitchFamily="18" charset="0"/>
              </a:rPr>
              <a:t>Period:___</a:t>
            </a:r>
            <a:r>
              <a:rPr lang="en-US" sz="1500" b="1" dirty="0">
                <a:solidFill>
                  <a:prstClr val="black"/>
                </a:solidFill>
                <a:latin typeface="Comic Sans MS" pitchFamily="66" charset="0"/>
                <a:ea typeface="Calibri" pitchFamily="34" charset="0"/>
                <a:cs typeface="Times New Roman" pitchFamily="18" charset="0"/>
              </a:rPr>
              <a:t> </a:t>
            </a:r>
            <a:r>
              <a:rPr lang="en-US" sz="1500" b="1" dirty="0" smtClean="0">
                <a:solidFill>
                  <a:prstClr val="black"/>
                </a:solidFill>
                <a:latin typeface="Comic Sans MS" pitchFamily="66" charset="0"/>
                <a:ea typeface="Calibri" pitchFamily="34" charset="0"/>
                <a:cs typeface="Times New Roman" pitchFamily="18" charset="0"/>
              </a:rPr>
              <a:t> Date</a:t>
            </a:r>
            <a:r>
              <a:rPr lang="en-US" sz="1500" b="1" dirty="0">
                <a:solidFill>
                  <a:prstClr val="black"/>
                </a:solidFill>
                <a:latin typeface="Comic Sans MS" pitchFamily="66" charset="0"/>
                <a:ea typeface="Calibri" pitchFamily="34" charset="0"/>
                <a:cs typeface="Times New Roman" pitchFamily="18" charset="0"/>
              </a:rPr>
              <a:t>:________   </a:t>
            </a:r>
            <a:r>
              <a:rPr lang="en-US" sz="1500" b="1" dirty="0" smtClean="0">
                <a:solidFill>
                  <a:prstClr val="black"/>
                </a:solidFill>
                <a:latin typeface="Comic Sans MS" pitchFamily="66" charset="0"/>
                <a:ea typeface="Calibri" pitchFamily="34" charset="0"/>
                <a:cs typeface="Times New Roman" pitchFamily="18" charset="0"/>
              </a:rPr>
              <a:t>Score</a:t>
            </a:r>
            <a:r>
              <a:rPr lang="en-US" sz="1500" b="1" dirty="0">
                <a:solidFill>
                  <a:prstClr val="black"/>
                </a:solidFill>
                <a:latin typeface="Comic Sans MS" pitchFamily="66" charset="0"/>
                <a:ea typeface="Calibri" pitchFamily="34" charset="0"/>
                <a:cs typeface="Times New Roman" pitchFamily="18" charset="0"/>
              </a:rPr>
              <a:t>:_____/14</a:t>
            </a:r>
          </a:p>
          <a:p>
            <a:pPr marL="974725" indent="-974725" fontAlgn="base">
              <a:spcBef>
                <a:spcPct val="0"/>
              </a:spcBef>
              <a:spcAft>
                <a:spcPct val="0"/>
              </a:spcAf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a:solidFill>
                  <a:prstClr val="black"/>
                </a:solidFill>
                <a:latin typeface="Comic Sans MS" pitchFamily="66" charset="0"/>
                <a:ea typeface="Calibri" pitchFamily="34" charset="0"/>
                <a:cs typeface="Times New Roman" pitchFamily="18" charset="0"/>
              </a:rPr>
              <a:t>1.	(2 </a:t>
            </a:r>
            <a:r>
              <a:rPr lang="en-US" sz="1500" b="1" dirty="0" err="1">
                <a:solidFill>
                  <a:prstClr val="black"/>
                </a:solidFill>
                <a:latin typeface="Comic Sans MS" pitchFamily="66" charset="0"/>
                <a:ea typeface="Calibri" pitchFamily="34" charset="0"/>
                <a:cs typeface="Times New Roman" pitchFamily="18" charset="0"/>
              </a:rPr>
              <a:t>pts</a:t>
            </a:r>
            <a:r>
              <a:rPr lang="en-US" sz="1500" b="1" dirty="0">
                <a:solidFill>
                  <a:prstClr val="black"/>
                </a:solidFill>
                <a:latin typeface="Comic Sans MS" pitchFamily="66" charset="0"/>
                <a:ea typeface="Calibri" pitchFamily="34" charset="0"/>
                <a:cs typeface="Times New Roman" pitchFamily="18" charset="0"/>
              </a:rPr>
              <a:t>) Connect the touch sensor and select “Touch” mode.  What do you notice?  What does the displayed value represent?</a:t>
            </a:r>
          </a:p>
          <a:p>
            <a:pPr marL="974725" indent="-974725" fontAlgn="base">
              <a:spcBef>
                <a:spcPct val="0"/>
              </a:spcBef>
              <a:spcAft>
                <a:spcPct val="0"/>
              </a:spcAft>
              <a:tabLst>
                <a:tab pos="233363" algn="l"/>
              </a:tabLs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a:solidFill>
                  <a:prstClr val="black"/>
                </a:solidFill>
                <a:latin typeface="Comic Sans MS" pitchFamily="66" charset="0"/>
                <a:ea typeface="Calibri" pitchFamily="34" charset="0"/>
                <a:cs typeface="Times New Roman" pitchFamily="18" charset="0"/>
              </a:rPr>
              <a:t>2.	</a:t>
            </a:r>
            <a:r>
              <a:rPr lang="en-US" sz="1500" b="1" dirty="0" smtClean="0">
                <a:solidFill>
                  <a:prstClr val="black"/>
                </a:solidFill>
                <a:latin typeface="Comic Sans MS" pitchFamily="66" charset="0"/>
                <a:ea typeface="Calibri" pitchFamily="34" charset="0"/>
                <a:cs typeface="Times New Roman" pitchFamily="18" charset="0"/>
              </a:rPr>
              <a:t>(</a:t>
            </a:r>
            <a:r>
              <a:rPr lang="en-US" sz="1500" b="1" dirty="0">
                <a:solidFill>
                  <a:prstClr val="black"/>
                </a:solidFill>
                <a:latin typeface="Comic Sans MS" pitchFamily="66" charset="0"/>
                <a:ea typeface="Calibri" pitchFamily="34" charset="0"/>
                <a:cs typeface="Times New Roman" pitchFamily="18" charset="0"/>
              </a:rPr>
              <a:t>3 </a:t>
            </a:r>
            <a:r>
              <a:rPr lang="en-US" sz="1500" b="1" dirty="0" err="1">
                <a:solidFill>
                  <a:prstClr val="black"/>
                </a:solidFill>
                <a:latin typeface="Comic Sans MS" pitchFamily="66" charset="0"/>
                <a:ea typeface="Calibri" pitchFamily="34" charset="0"/>
                <a:cs typeface="Times New Roman" pitchFamily="18" charset="0"/>
              </a:rPr>
              <a:t>pts</a:t>
            </a:r>
            <a:r>
              <a:rPr lang="en-US" sz="1500" b="1" dirty="0">
                <a:solidFill>
                  <a:prstClr val="black"/>
                </a:solidFill>
                <a:latin typeface="Comic Sans MS" pitchFamily="66" charset="0"/>
                <a:ea typeface="Calibri" pitchFamily="34" charset="0"/>
                <a:cs typeface="Times New Roman" pitchFamily="18" charset="0"/>
              </a:rPr>
              <a:t>) Connect the light sensor and select “Reflected Light” mode.  What do you notice?  Pass the sensor over different surfaces and at different heights.  What is does the displayed value represent?</a:t>
            </a:r>
          </a:p>
          <a:p>
            <a:pPr marL="974725" indent="-974725" fontAlgn="base">
              <a:spcBef>
                <a:spcPct val="0"/>
              </a:spcBef>
              <a:spcAft>
                <a:spcPct val="0"/>
              </a:spcAft>
              <a:tabLst>
                <a:tab pos="233363" algn="l"/>
              </a:tabLs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smtClean="0">
                <a:solidFill>
                  <a:prstClr val="black"/>
                </a:solidFill>
                <a:latin typeface="Comic Sans MS" pitchFamily="66" charset="0"/>
                <a:ea typeface="Calibri" pitchFamily="34" charset="0"/>
                <a:cs typeface="Times New Roman" pitchFamily="18" charset="0"/>
              </a:rPr>
              <a:t>		Repeat </a:t>
            </a:r>
            <a:r>
              <a:rPr lang="en-US" sz="1500" b="1" dirty="0">
                <a:solidFill>
                  <a:prstClr val="black"/>
                </a:solidFill>
                <a:latin typeface="Comic Sans MS" pitchFamily="66" charset="0"/>
                <a:ea typeface="Calibri" pitchFamily="34" charset="0"/>
                <a:cs typeface="Times New Roman" pitchFamily="18" charset="0"/>
              </a:rPr>
              <a:t>with the “Ambient Light” mode.  Are they different?  If so, how?              </a:t>
            </a:r>
          </a:p>
          <a:p>
            <a:pPr marL="974725" indent="-974725" fontAlgn="base">
              <a:spcBef>
                <a:spcPct val="0"/>
              </a:spcBef>
              <a:spcAft>
                <a:spcPct val="0"/>
              </a:spcAft>
              <a:tabLst>
                <a:tab pos="233363" algn="l"/>
              </a:tabLs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smtClean="0">
                <a:solidFill>
                  <a:prstClr val="black"/>
                </a:solidFill>
                <a:latin typeface="Comic Sans MS" pitchFamily="66" charset="0"/>
                <a:ea typeface="Calibri" pitchFamily="34" charset="0"/>
                <a:cs typeface="Times New Roman" pitchFamily="18" charset="0"/>
              </a:rPr>
              <a:t>3</a:t>
            </a:r>
            <a:r>
              <a:rPr lang="en-US" sz="1500" b="1" dirty="0">
                <a:solidFill>
                  <a:prstClr val="black"/>
                </a:solidFill>
                <a:latin typeface="Comic Sans MS" pitchFamily="66" charset="0"/>
                <a:ea typeface="Calibri" pitchFamily="34" charset="0"/>
                <a:cs typeface="Times New Roman" pitchFamily="18" charset="0"/>
              </a:rPr>
              <a:t>.	(3 </a:t>
            </a:r>
            <a:r>
              <a:rPr lang="en-US" sz="1500" b="1" dirty="0" err="1">
                <a:solidFill>
                  <a:prstClr val="black"/>
                </a:solidFill>
                <a:latin typeface="Comic Sans MS" pitchFamily="66" charset="0"/>
                <a:ea typeface="Calibri" pitchFamily="34" charset="0"/>
                <a:cs typeface="Times New Roman" pitchFamily="18" charset="0"/>
              </a:rPr>
              <a:t>pts</a:t>
            </a:r>
            <a:r>
              <a:rPr lang="en-US" sz="1500" b="1" dirty="0">
                <a:solidFill>
                  <a:prstClr val="black"/>
                </a:solidFill>
                <a:latin typeface="Comic Sans MS" pitchFamily="66" charset="0"/>
                <a:ea typeface="Calibri" pitchFamily="34" charset="0"/>
                <a:cs typeface="Times New Roman" pitchFamily="18" charset="0"/>
              </a:rPr>
              <a:t>) Connect the ultrasonic sensor and select “Ultrasonic inch” mode.  What do you notice?    What is does the displayed value represent?  Use a variety of objects of different size and texture.</a:t>
            </a:r>
          </a:p>
          <a:p>
            <a:pPr marL="974725" indent="-974725" fontAlgn="base">
              <a:spcBef>
                <a:spcPct val="0"/>
              </a:spcBef>
              <a:spcAft>
                <a:spcPct val="0"/>
              </a:spcAft>
              <a:tabLst>
                <a:tab pos="233363" algn="l"/>
              </a:tabLst>
            </a:pPr>
            <a:endParaRPr lang="en-US" sz="1500" b="1" dirty="0" smtClean="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smtClean="0">
                <a:solidFill>
                  <a:prstClr val="black"/>
                </a:solidFill>
                <a:latin typeface="Comic Sans MS" pitchFamily="66" charset="0"/>
                <a:ea typeface="Calibri" pitchFamily="34" charset="0"/>
                <a:cs typeface="Times New Roman" pitchFamily="18" charset="0"/>
              </a:rPr>
              <a:t>		Repeat </a:t>
            </a:r>
            <a:r>
              <a:rPr lang="en-US" sz="1500" b="1" dirty="0">
                <a:solidFill>
                  <a:prstClr val="black"/>
                </a:solidFill>
                <a:latin typeface="Comic Sans MS" pitchFamily="66" charset="0"/>
                <a:ea typeface="Calibri" pitchFamily="34" charset="0"/>
                <a:cs typeface="Times New Roman" pitchFamily="18" charset="0"/>
              </a:rPr>
              <a:t>with the “Ultrasonic cm” mode.  Are they different?  If so, how? </a:t>
            </a:r>
          </a:p>
          <a:p>
            <a:pPr marL="974725" indent="-974725" fontAlgn="base">
              <a:spcBef>
                <a:spcPct val="0"/>
              </a:spcBef>
              <a:spcAft>
                <a:spcPct val="0"/>
              </a:spcAft>
              <a:tabLst>
                <a:tab pos="233363" algn="l"/>
              </a:tabLs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a:solidFill>
                  <a:prstClr val="black"/>
                </a:solidFill>
                <a:latin typeface="Comic Sans MS" pitchFamily="66" charset="0"/>
                <a:ea typeface="Calibri" pitchFamily="34" charset="0"/>
                <a:cs typeface="Times New Roman" pitchFamily="18" charset="0"/>
              </a:rPr>
              <a:t>4.	(3 </a:t>
            </a:r>
            <a:r>
              <a:rPr lang="en-US" sz="1500" b="1" dirty="0" err="1">
                <a:solidFill>
                  <a:prstClr val="black"/>
                </a:solidFill>
                <a:latin typeface="Comic Sans MS" pitchFamily="66" charset="0"/>
                <a:ea typeface="Calibri" pitchFamily="34" charset="0"/>
                <a:cs typeface="Times New Roman" pitchFamily="18" charset="0"/>
              </a:rPr>
              <a:t>pts</a:t>
            </a:r>
            <a:r>
              <a:rPr lang="en-US" sz="1500" b="1" dirty="0">
                <a:solidFill>
                  <a:prstClr val="black"/>
                </a:solidFill>
                <a:latin typeface="Comic Sans MS" pitchFamily="66" charset="0"/>
                <a:ea typeface="Calibri" pitchFamily="34" charset="0"/>
                <a:cs typeface="Times New Roman" pitchFamily="18" charset="0"/>
              </a:rPr>
              <a:t>) Connect the sound sensor and select “Sound dB” mode.  What do you notice?  What is does the displayed value represent?</a:t>
            </a:r>
          </a:p>
          <a:p>
            <a:pPr marL="974725" indent="-974725" fontAlgn="base">
              <a:spcBef>
                <a:spcPct val="0"/>
              </a:spcBef>
              <a:spcAft>
                <a:spcPct val="0"/>
              </a:spcAft>
              <a:tabLst>
                <a:tab pos="233363" algn="l"/>
              </a:tabLs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smtClean="0">
                <a:solidFill>
                  <a:prstClr val="black"/>
                </a:solidFill>
                <a:latin typeface="Comic Sans MS" pitchFamily="66" charset="0"/>
                <a:ea typeface="Calibri" pitchFamily="34" charset="0"/>
                <a:cs typeface="Times New Roman" pitchFamily="18" charset="0"/>
              </a:rPr>
              <a:t>		Repeat </a:t>
            </a:r>
            <a:r>
              <a:rPr lang="en-US" sz="1500" b="1" dirty="0">
                <a:solidFill>
                  <a:prstClr val="black"/>
                </a:solidFill>
                <a:latin typeface="Comic Sans MS" pitchFamily="66" charset="0"/>
                <a:ea typeface="Calibri" pitchFamily="34" charset="0"/>
                <a:cs typeface="Times New Roman" pitchFamily="18" charset="0"/>
              </a:rPr>
              <a:t>with the “Sound </a:t>
            </a:r>
            <a:r>
              <a:rPr lang="en-US" sz="1500" b="1" dirty="0" err="1">
                <a:solidFill>
                  <a:prstClr val="black"/>
                </a:solidFill>
                <a:latin typeface="Comic Sans MS" pitchFamily="66" charset="0"/>
                <a:ea typeface="Calibri" pitchFamily="34" charset="0"/>
                <a:cs typeface="Times New Roman" pitchFamily="18" charset="0"/>
              </a:rPr>
              <a:t>dBA</a:t>
            </a:r>
            <a:r>
              <a:rPr lang="en-US" sz="1500" b="1" dirty="0">
                <a:solidFill>
                  <a:prstClr val="black"/>
                </a:solidFill>
                <a:latin typeface="Comic Sans MS" pitchFamily="66" charset="0"/>
                <a:ea typeface="Calibri" pitchFamily="34" charset="0"/>
                <a:cs typeface="Times New Roman" pitchFamily="18" charset="0"/>
              </a:rPr>
              <a:t>” mode.  Are they different?  If so, how? </a:t>
            </a:r>
          </a:p>
          <a:p>
            <a:pPr marL="974725" indent="-974725" fontAlgn="base">
              <a:spcBef>
                <a:spcPct val="0"/>
              </a:spcBef>
              <a:spcAft>
                <a:spcPct val="0"/>
              </a:spcAft>
              <a:tabLst>
                <a:tab pos="233363" algn="l"/>
              </a:tabLs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a:solidFill>
                  <a:prstClr val="black"/>
                </a:solidFill>
                <a:latin typeface="Comic Sans MS" pitchFamily="66" charset="0"/>
                <a:ea typeface="Calibri" pitchFamily="34" charset="0"/>
                <a:cs typeface="Times New Roman" pitchFamily="18" charset="0"/>
              </a:rPr>
              <a:t>5.	(3 </a:t>
            </a:r>
            <a:r>
              <a:rPr lang="en-US" sz="1500" b="1" dirty="0" err="1">
                <a:solidFill>
                  <a:prstClr val="black"/>
                </a:solidFill>
                <a:latin typeface="Comic Sans MS" pitchFamily="66" charset="0"/>
                <a:ea typeface="Calibri" pitchFamily="34" charset="0"/>
                <a:cs typeface="Times New Roman" pitchFamily="18" charset="0"/>
              </a:rPr>
              <a:t>pts</a:t>
            </a:r>
            <a:r>
              <a:rPr lang="en-US" sz="1500" b="1" dirty="0">
                <a:solidFill>
                  <a:prstClr val="black"/>
                </a:solidFill>
                <a:latin typeface="Comic Sans MS" pitchFamily="66" charset="0"/>
                <a:ea typeface="Calibri" pitchFamily="34" charset="0"/>
                <a:cs typeface="Times New Roman" pitchFamily="18" charset="0"/>
              </a:rPr>
              <a:t>) Connect a motor (with an axle and wheel) and select “Motor Rotations” mode.  What do you notice?  What is does the displayed value represent?</a:t>
            </a:r>
          </a:p>
          <a:p>
            <a:pPr marL="974725" indent="-974725" fontAlgn="base">
              <a:spcBef>
                <a:spcPct val="0"/>
              </a:spcBef>
              <a:spcAft>
                <a:spcPct val="0"/>
              </a:spcAft>
              <a:tabLst>
                <a:tab pos="233363" algn="l"/>
              </a:tabLst>
            </a:pPr>
            <a:endParaRPr lang="en-US" sz="1500" b="1" dirty="0">
              <a:solidFill>
                <a:prstClr val="black"/>
              </a:solidFill>
              <a:latin typeface="Comic Sans MS" pitchFamily="66" charset="0"/>
              <a:ea typeface="Calibri" pitchFamily="34" charset="0"/>
              <a:cs typeface="Times New Roman" pitchFamily="18" charset="0"/>
            </a:endParaRPr>
          </a:p>
          <a:p>
            <a:pPr marL="974725" indent="-974725" fontAlgn="base">
              <a:spcBef>
                <a:spcPct val="0"/>
              </a:spcBef>
              <a:spcAft>
                <a:spcPct val="0"/>
              </a:spcAft>
              <a:tabLst>
                <a:tab pos="233363" algn="l"/>
              </a:tabLst>
            </a:pPr>
            <a:r>
              <a:rPr lang="en-US" sz="1500" b="1" dirty="0" smtClean="0">
                <a:solidFill>
                  <a:prstClr val="black"/>
                </a:solidFill>
                <a:latin typeface="Comic Sans MS" pitchFamily="66" charset="0"/>
                <a:ea typeface="Calibri" pitchFamily="34" charset="0"/>
                <a:cs typeface="Times New Roman" pitchFamily="18" charset="0"/>
              </a:rPr>
              <a:t>		Repeat </a:t>
            </a:r>
            <a:r>
              <a:rPr lang="en-US" sz="1500" b="1" dirty="0">
                <a:solidFill>
                  <a:prstClr val="black"/>
                </a:solidFill>
                <a:latin typeface="Comic Sans MS" pitchFamily="66" charset="0"/>
                <a:ea typeface="Calibri" pitchFamily="34" charset="0"/>
                <a:cs typeface="Times New Roman" pitchFamily="18" charset="0"/>
              </a:rPr>
              <a:t>with the “Motor Degrees” mode.  Are they different?  If so, how?</a:t>
            </a:r>
          </a:p>
        </p:txBody>
      </p:sp>
    </p:spTree>
    <p:extLst>
      <p:ext uri="{BB962C8B-B14F-4D97-AF65-F5344CB8AC3E}">
        <p14:creationId xmlns:p14="http://schemas.microsoft.com/office/powerpoint/2010/main" val="3993451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Circuits </a:t>
            </a:r>
            <a:r>
              <a:rPr lang="en-US" dirty="0" smtClean="0"/>
              <a:t>&amp; Computers</a:t>
            </a:r>
            <a:r>
              <a:rPr lang="en-US" dirty="0"/>
              <a:t> </a:t>
            </a:r>
            <a:r>
              <a:rPr lang="en-US" dirty="0" smtClean="0"/>
              <a:t>- Review</a:t>
            </a:r>
            <a:endParaRPr lang="en-US" dirty="0"/>
          </a:p>
        </p:txBody>
      </p:sp>
      <p:sp>
        <p:nvSpPr>
          <p:cNvPr id="3" name="Content Placeholder 2"/>
          <p:cNvSpPr>
            <a:spLocks noGrp="1"/>
          </p:cNvSpPr>
          <p:nvPr>
            <p:ph idx="1"/>
          </p:nvPr>
        </p:nvSpPr>
        <p:spPr/>
        <p:txBody>
          <a:bodyPr/>
          <a:lstStyle/>
          <a:p>
            <a:pPr algn="ctr"/>
            <a:r>
              <a:rPr lang="en-US" dirty="0" smtClean="0">
                <a:hlinkClick r:id="rId3"/>
              </a:rPr>
              <a:t>Jeopardy</a:t>
            </a:r>
            <a:endParaRPr lang="en-US" dirty="0"/>
          </a:p>
        </p:txBody>
      </p:sp>
    </p:spTree>
    <p:extLst>
      <p:ext uri="{BB962C8B-B14F-4D97-AF65-F5344CB8AC3E}">
        <p14:creationId xmlns:p14="http://schemas.microsoft.com/office/powerpoint/2010/main" val="4163416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66800"/>
            <a:ext cx="9144000" cy="495300"/>
          </a:xfrm>
        </p:spPr>
        <p:txBody>
          <a:bodyPr>
            <a:noAutofit/>
          </a:bodyPr>
          <a:lstStyle/>
          <a:p>
            <a:pPr algn="ctr">
              <a:defRPr/>
            </a:pPr>
            <a:r>
              <a:rPr lang="en-US" sz="5000" dirty="0" smtClean="0"/>
              <a:t>2.4 </a:t>
            </a:r>
            <a:r>
              <a:rPr lang="en-US" sz="5000" dirty="0"/>
              <a:t>NXT Test Circuits (View Mode)</a:t>
            </a:r>
          </a:p>
        </p:txBody>
      </p:sp>
      <p:sp>
        <p:nvSpPr>
          <p:cNvPr id="3075" name="Subtitle 2"/>
          <p:cNvSpPr>
            <a:spLocks noGrp="1"/>
          </p:cNvSpPr>
          <p:nvPr>
            <p:ph type="subTitle" idx="1"/>
          </p:nvPr>
        </p:nvSpPr>
        <p:spPr>
          <a:xfrm>
            <a:off x="152400" y="2133600"/>
            <a:ext cx="8991600" cy="4343400"/>
          </a:xfrm>
        </p:spPr>
        <p:txBody>
          <a:bodyPr>
            <a:noAutofit/>
          </a:bodyPr>
          <a:lstStyle/>
          <a:p>
            <a:pPr algn="l"/>
            <a:r>
              <a:rPr lang="en-US" sz="2400" b="1" dirty="0" smtClean="0">
                <a:solidFill>
                  <a:schemeClr val="bg1"/>
                </a:solidFill>
              </a:rPr>
              <a:t>Overview</a:t>
            </a:r>
            <a:r>
              <a:rPr lang="en-US" sz="2400" b="1" dirty="0">
                <a:solidFill>
                  <a:schemeClr val="bg1"/>
                </a:solidFill>
              </a:rPr>
              <a:t>: </a:t>
            </a:r>
          </a:p>
          <a:p>
            <a:pPr algn="l"/>
            <a:r>
              <a:rPr lang="en-US" sz="2400" b="1" dirty="0" smtClean="0">
                <a:solidFill>
                  <a:schemeClr val="bg1"/>
                </a:solidFill>
              </a:rPr>
              <a:t>This </a:t>
            </a:r>
            <a:r>
              <a:rPr lang="en-US" sz="2400" b="1" dirty="0">
                <a:solidFill>
                  <a:schemeClr val="bg1"/>
                </a:solidFill>
              </a:rPr>
              <a:t>lesson explores the View Mode capability of the NXT and uses this to demonstrate electrical circuits using the NXT electronic components.</a:t>
            </a:r>
          </a:p>
          <a:p>
            <a:pPr algn="l"/>
            <a:endParaRPr lang="en-US" sz="2400" b="1" dirty="0">
              <a:solidFill>
                <a:schemeClr val="bg1"/>
              </a:solidFill>
            </a:endParaRPr>
          </a:p>
          <a:p>
            <a:pPr algn="l"/>
            <a:r>
              <a:rPr lang="en-US" sz="2400" b="1" dirty="0">
                <a:solidFill>
                  <a:schemeClr val="bg1"/>
                </a:solidFill>
              </a:rPr>
              <a:t>Objectives: </a:t>
            </a:r>
            <a:r>
              <a:rPr lang="en-US" sz="2400" b="1" dirty="0" smtClean="0">
                <a:solidFill>
                  <a:schemeClr val="bg1"/>
                </a:solidFill>
              </a:rPr>
              <a:t> </a:t>
            </a:r>
            <a:r>
              <a:rPr lang="en-US" sz="2400" b="1" dirty="0">
                <a:solidFill>
                  <a:schemeClr val="bg1"/>
                </a:solidFill>
              </a:rPr>
              <a:t>Students will be able to:</a:t>
            </a:r>
          </a:p>
          <a:p>
            <a:pPr algn="l"/>
            <a:r>
              <a:rPr lang="en-US" sz="2400" b="1" dirty="0">
                <a:solidFill>
                  <a:schemeClr val="bg1"/>
                </a:solidFill>
              </a:rPr>
              <a:t> </a:t>
            </a:r>
            <a:r>
              <a:rPr lang="en-US" sz="2400" b="1" dirty="0" smtClean="0">
                <a:solidFill>
                  <a:schemeClr val="bg1"/>
                </a:solidFill>
              </a:rPr>
              <a:t>1</a:t>
            </a:r>
            <a:r>
              <a:rPr lang="en-US" sz="2400" b="1" dirty="0">
                <a:solidFill>
                  <a:schemeClr val="bg1"/>
                </a:solidFill>
              </a:rPr>
              <a:t>. Display the value of a sensor on the NXT screen</a:t>
            </a:r>
          </a:p>
          <a:p>
            <a:pPr algn="l"/>
            <a:r>
              <a:rPr lang="en-US" sz="2400" b="1" dirty="0">
                <a:solidFill>
                  <a:schemeClr val="bg1"/>
                </a:solidFill>
              </a:rPr>
              <a:t> </a:t>
            </a:r>
            <a:r>
              <a:rPr lang="en-US" sz="2400" b="1" dirty="0" smtClean="0">
                <a:solidFill>
                  <a:schemeClr val="bg1"/>
                </a:solidFill>
              </a:rPr>
              <a:t>2</a:t>
            </a:r>
            <a:r>
              <a:rPr lang="en-US" sz="2400" b="1" dirty="0">
                <a:solidFill>
                  <a:schemeClr val="bg1"/>
                </a:solidFill>
              </a:rPr>
              <a:t>. Measure the value of a sensor under various test </a:t>
            </a:r>
            <a:r>
              <a:rPr lang="en-US" sz="2400" b="1" dirty="0" smtClean="0">
                <a:solidFill>
                  <a:schemeClr val="bg1"/>
                </a:solidFill>
              </a:rPr>
              <a:t>conditions</a:t>
            </a:r>
            <a:endParaRPr lang="en-US" sz="2400" b="1" dirty="0">
              <a:solidFill>
                <a:schemeClr val="bg1"/>
              </a:solidFill>
            </a:endParaRPr>
          </a:p>
          <a:p>
            <a:pPr algn="l"/>
            <a:r>
              <a:rPr lang="en-US" sz="2400" b="1" dirty="0">
                <a:solidFill>
                  <a:schemeClr val="bg1"/>
                </a:solidFill>
              </a:rPr>
              <a:t> </a:t>
            </a:r>
            <a:r>
              <a:rPr lang="en-US" sz="2400" b="1" dirty="0" smtClean="0">
                <a:solidFill>
                  <a:schemeClr val="bg1"/>
                </a:solidFill>
              </a:rPr>
              <a:t>3</a:t>
            </a:r>
            <a:r>
              <a:rPr lang="en-US" sz="2400" b="1" dirty="0">
                <a:solidFill>
                  <a:schemeClr val="bg1"/>
                </a:solidFill>
              </a:rPr>
              <a:t>. Interpret measured sensor values</a:t>
            </a:r>
          </a:p>
        </p:txBody>
      </p:sp>
    </p:spTree>
    <p:extLst>
      <p:ext uri="{BB962C8B-B14F-4D97-AF65-F5344CB8AC3E}">
        <p14:creationId xmlns:p14="http://schemas.microsoft.com/office/powerpoint/2010/main" val="10099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48" y="152400"/>
            <a:ext cx="9144000" cy="495300"/>
          </a:xfrm>
        </p:spPr>
        <p:txBody>
          <a:bodyPr>
            <a:noAutofit/>
          </a:bodyPr>
          <a:lstStyle/>
          <a:p>
            <a:pPr algn="ctr">
              <a:defRPr/>
            </a:pPr>
            <a:r>
              <a:rPr lang="en-US" sz="5000" dirty="0" smtClean="0"/>
              <a:t>2.4 </a:t>
            </a:r>
            <a:r>
              <a:rPr lang="en-US" sz="5000" dirty="0"/>
              <a:t>NXT Test Circuits (View Mode)</a:t>
            </a:r>
          </a:p>
        </p:txBody>
      </p:sp>
      <p:sp>
        <p:nvSpPr>
          <p:cNvPr id="3" name="Subtitle 2"/>
          <p:cNvSpPr>
            <a:spLocks noGrp="1"/>
          </p:cNvSpPr>
          <p:nvPr>
            <p:ph type="subTitle" idx="1"/>
          </p:nvPr>
        </p:nvSpPr>
        <p:spPr>
          <a:xfrm>
            <a:off x="533400" y="3228536"/>
            <a:ext cx="3429000" cy="1752600"/>
          </a:xfrm>
        </p:spPr>
        <p:txBody>
          <a:bodyPr>
            <a:normAutofit lnSpcReduction="10000"/>
          </a:bodyPr>
          <a:lstStyle/>
          <a:p>
            <a:pPr algn="ctr"/>
            <a:endParaRPr lang="en-US" sz="1800" dirty="0" smtClean="0"/>
          </a:p>
          <a:p>
            <a:endParaRPr lang="en-US" sz="1800" dirty="0"/>
          </a:p>
          <a:p>
            <a:endParaRPr lang="en-US" sz="1800" dirty="0" smtClean="0"/>
          </a:p>
          <a:p>
            <a:r>
              <a:rPr lang="en-US" sz="1800" dirty="0" smtClean="0">
                <a:hlinkClick r:id="rId4"/>
              </a:rPr>
              <a:t>http</a:t>
            </a:r>
            <a:r>
              <a:rPr lang="en-US" sz="1800" dirty="0">
                <a:hlinkClick r:id="rId4"/>
              </a:rPr>
              <a:t>://</a:t>
            </a:r>
            <a:r>
              <a:rPr lang="en-US" sz="1800" dirty="0" smtClean="0">
                <a:hlinkClick r:id="rId4"/>
              </a:rPr>
              <a:t>stemrobotics.cs.pdx.edu/sites/default/files/NXT_Menus_0.pdf</a:t>
            </a:r>
            <a:r>
              <a:rPr lang="en-US" sz="1800" dirty="0" smtClean="0"/>
              <a:t> </a:t>
            </a:r>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2573348995"/>
              </p:ext>
            </p:extLst>
          </p:nvPr>
        </p:nvGraphicFramePr>
        <p:xfrm>
          <a:off x="4316135" y="609600"/>
          <a:ext cx="4827865" cy="6248400"/>
        </p:xfrm>
        <a:graphic>
          <a:graphicData uri="http://schemas.openxmlformats.org/presentationml/2006/ole">
            <mc:AlternateContent xmlns:mc="http://schemas.openxmlformats.org/markup-compatibility/2006">
              <mc:Choice xmlns:v="urn:schemas-microsoft-com:vml" Requires="v">
                <p:oleObj spid="_x0000_s1034" name="Acrobat Document" r:id="rId5" imgW="5829199" imgH="7543800" progId="AcroExch.Document.7">
                  <p:embed/>
                </p:oleObj>
              </mc:Choice>
              <mc:Fallback>
                <p:oleObj name="Acrobat Document" r:id="rId5" imgW="5829199" imgH="7543800" progId="AcroExch.Document.7">
                  <p:embed/>
                  <p:pic>
                    <p:nvPicPr>
                      <p:cNvPr id="0" name=""/>
                      <p:cNvPicPr/>
                      <p:nvPr/>
                    </p:nvPicPr>
                    <p:blipFill>
                      <a:blip r:embed="rId6"/>
                      <a:stretch>
                        <a:fillRect/>
                      </a:stretch>
                    </p:blipFill>
                    <p:spPr>
                      <a:xfrm>
                        <a:off x="4316135" y="609600"/>
                        <a:ext cx="4827865" cy="6248400"/>
                      </a:xfrm>
                      <a:prstGeom prst="rect">
                        <a:avLst/>
                      </a:prstGeom>
                    </p:spPr>
                  </p:pic>
                </p:oleObj>
              </mc:Fallback>
            </mc:AlternateContent>
          </a:graphicData>
        </a:graphic>
      </p:graphicFrame>
    </p:spTree>
    <p:extLst>
      <p:ext uri="{BB962C8B-B14F-4D97-AF65-F5344CB8AC3E}">
        <p14:creationId xmlns:p14="http://schemas.microsoft.com/office/powerpoint/2010/main" val="2215030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48" y="152400"/>
            <a:ext cx="9144000" cy="495300"/>
          </a:xfrm>
        </p:spPr>
        <p:txBody>
          <a:bodyPr>
            <a:noAutofit/>
          </a:bodyPr>
          <a:lstStyle/>
          <a:p>
            <a:pPr algn="ctr">
              <a:defRPr/>
            </a:pPr>
            <a:r>
              <a:rPr lang="en-US" sz="5000" dirty="0" smtClean="0"/>
              <a:t>2.4 </a:t>
            </a:r>
            <a:r>
              <a:rPr lang="en-US" sz="5000" dirty="0"/>
              <a:t>NXT Test Circuits (View Mode)</a:t>
            </a:r>
          </a:p>
        </p:txBody>
      </p:sp>
      <p:sp>
        <p:nvSpPr>
          <p:cNvPr id="3" name="Subtitle 2"/>
          <p:cNvSpPr>
            <a:spLocks noGrp="1"/>
          </p:cNvSpPr>
          <p:nvPr>
            <p:ph type="subTitle" idx="1"/>
          </p:nvPr>
        </p:nvSpPr>
        <p:spPr>
          <a:xfrm>
            <a:off x="533400" y="3228536"/>
            <a:ext cx="3429000" cy="1752600"/>
          </a:xfrm>
        </p:spPr>
        <p:txBody>
          <a:bodyPr>
            <a:normAutofit lnSpcReduction="10000"/>
          </a:bodyPr>
          <a:lstStyle/>
          <a:p>
            <a:pPr algn="ctr"/>
            <a:endParaRPr lang="en-US" sz="1800" dirty="0" smtClean="0"/>
          </a:p>
          <a:p>
            <a:endParaRPr lang="en-US" sz="1800" dirty="0"/>
          </a:p>
          <a:p>
            <a:endParaRPr lang="en-US" sz="1800" dirty="0" smtClean="0"/>
          </a:p>
          <a:p>
            <a:r>
              <a:rPr lang="en-US" sz="1800" dirty="0" smtClean="0">
                <a:hlinkClick r:id="rId4"/>
              </a:rPr>
              <a:t>http</a:t>
            </a:r>
            <a:r>
              <a:rPr lang="en-US" sz="1800" dirty="0">
                <a:hlinkClick r:id="rId4"/>
              </a:rPr>
              <a:t>://</a:t>
            </a:r>
            <a:r>
              <a:rPr lang="en-US" sz="1800" dirty="0" smtClean="0">
                <a:hlinkClick r:id="rId4"/>
              </a:rPr>
              <a:t>stemrobotics.cs.pdx.edu/sites/default/files/NXT_Menus_0.pdf</a:t>
            </a:r>
            <a:r>
              <a:rPr lang="en-US" sz="1800" dirty="0" smtClean="0"/>
              <a:t> </a:t>
            </a:r>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3345637513"/>
              </p:ext>
            </p:extLst>
          </p:nvPr>
        </p:nvGraphicFramePr>
        <p:xfrm>
          <a:off x="0" y="0"/>
          <a:ext cx="9144000" cy="11834500"/>
        </p:xfrm>
        <a:graphic>
          <a:graphicData uri="http://schemas.openxmlformats.org/presentationml/2006/ole">
            <mc:AlternateContent xmlns:mc="http://schemas.openxmlformats.org/markup-compatibility/2006">
              <mc:Choice xmlns:v="urn:schemas-microsoft-com:vml" Requires="v">
                <p:oleObj spid="_x0000_s2056" name="Acrobat Document" r:id="rId5" imgW="5829199" imgH="7543800" progId="AcroExch.Document.7">
                  <p:embed/>
                </p:oleObj>
              </mc:Choice>
              <mc:Fallback>
                <p:oleObj name="Acrobat Document" r:id="rId5" imgW="5829199" imgH="7543800" progId="AcroExch.Document.7">
                  <p:embed/>
                  <p:pic>
                    <p:nvPicPr>
                      <p:cNvPr id="0" name=""/>
                      <p:cNvPicPr/>
                      <p:nvPr/>
                    </p:nvPicPr>
                    <p:blipFill>
                      <a:blip r:embed="rId6"/>
                      <a:stretch>
                        <a:fillRect/>
                      </a:stretch>
                    </p:blipFill>
                    <p:spPr>
                      <a:xfrm>
                        <a:off x="0" y="0"/>
                        <a:ext cx="9144000" cy="11834500"/>
                      </a:xfrm>
                      <a:prstGeom prst="rect">
                        <a:avLst/>
                      </a:prstGeom>
                    </p:spPr>
                  </p:pic>
                </p:oleObj>
              </mc:Fallback>
            </mc:AlternateContent>
          </a:graphicData>
        </a:graphic>
      </p:graphicFrame>
    </p:spTree>
    <p:extLst>
      <p:ext uri="{BB962C8B-B14F-4D97-AF65-F5344CB8AC3E}">
        <p14:creationId xmlns:p14="http://schemas.microsoft.com/office/powerpoint/2010/main" val="715884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5" y="6362700"/>
            <a:ext cx="9144000" cy="495300"/>
          </a:xfrm>
        </p:spPr>
        <p:txBody>
          <a:bodyPr>
            <a:noAutofit/>
          </a:bodyPr>
          <a:lstStyle/>
          <a:p>
            <a:pPr algn="ctr">
              <a:defRPr/>
            </a:pPr>
            <a:r>
              <a:rPr lang="en-US" sz="5000" dirty="0" smtClean="0"/>
              <a:t>2.4 </a:t>
            </a:r>
            <a:r>
              <a:rPr lang="en-US" sz="5000" dirty="0"/>
              <a:t>NXT Test Circuits (View Mode)</a:t>
            </a:r>
          </a:p>
        </p:txBody>
      </p:sp>
      <p:sp>
        <p:nvSpPr>
          <p:cNvPr id="3" name="Subtitle 2"/>
          <p:cNvSpPr>
            <a:spLocks noGrp="1"/>
          </p:cNvSpPr>
          <p:nvPr>
            <p:ph type="subTitle" idx="1"/>
          </p:nvPr>
        </p:nvSpPr>
        <p:spPr>
          <a:xfrm>
            <a:off x="533400" y="3228536"/>
            <a:ext cx="3429000" cy="1752600"/>
          </a:xfrm>
        </p:spPr>
        <p:txBody>
          <a:bodyPr>
            <a:normAutofit lnSpcReduction="10000"/>
          </a:bodyPr>
          <a:lstStyle/>
          <a:p>
            <a:pPr algn="ctr"/>
            <a:endParaRPr lang="en-US" sz="1800" dirty="0" smtClean="0"/>
          </a:p>
          <a:p>
            <a:endParaRPr lang="en-US" sz="1800" dirty="0"/>
          </a:p>
          <a:p>
            <a:endParaRPr lang="en-US" sz="1800" dirty="0" smtClean="0"/>
          </a:p>
          <a:p>
            <a:r>
              <a:rPr lang="en-US" sz="1800" dirty="0" smtClean="0">
                <a:hlinkClick r:id="rId4"/>
              </a:rPr>
              <a:t>http</a:t>
            </a:r>
            <a:r>
              <a:rPr lang="en-US" sz="1800" dirty="0">
                <a:hlinkClick r:id="rId4"/>
              </a:rPr>
              <a:t>://</a:t>
            </a:r>
            <a:r>
              <a:rPr lang="en-US" sz="1800" dirty="0" smtClean="0">
                <a:hlinkClick r:id="rId4"/>
              </a:rPr>
              <a:t>stemrobotics.cs.pdx.edu/sites/default/files/NXT_Menus_0.pdf</a:t>
            </a:r>
            <a:r>
              <a:rPr lang="en-US" sz="1800" dirty="0" smtClean="0"/>
              <a:t> </a:t>
            </a:r>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3061629479"/>
              </p:ext>
            </p:extLst>
          </p:nvPr>
        </p:nvGraphicFramePr>
        <p:xfrm>
          <a:off x="0" y="-4976500"/>
          <a:ext cx="9144000" cy="11834500"/>
        </p:xfrm>
        <a:graphic>
          <a:graphicData uri="http://schemas.openxmlformats.org/presentationml/2006/ole">
            <mc:AlternateContent xmlns:mc="http://schemas.openxmlformats.org/markup-compatibility/2006">
              <mc:Choice xmlns:v="urn:schemas-microsoft-com:vml" Requires="v">
                <p:oleObj spid="_x0000_s3080" name="Acrobat Document" r:id="rId5" imgW="5829199" imgH="7543800" progId="AcroExch.Document.7">
                  <p:embed/>
                </p:oleObj>
              </mc:Choice>
              <mc:Fallback>
                <p:oleObj name="Acrobat Document" r:id="rId5" imgW="5829199" imgH="7543800" progId="AcroExch.Document.7">
                  <p:embed/>
                  <p:pic>
                    <p:nvPicPr>
                      <p:cNvPr id="0" name=""/>
                      <p:cNvPicPr/>
                      <p:nvPr/>
                    </p:nvPicPr>
                    <p:blipFill>
                      <a:blip r:embed="rId6"/>
                      <a:stretch>
                        <a:fillRect/>
                      </a:stretch>
                    </p:blipFill>
                    <p:spPr>
                      <a:xfrm>
                        <a:off x="0" y="-4976500"/>
                        <a:ext cx="9144000" cy="11834500"/>
                      </a:xfrm>
                      <a:prstGeom prst="rect">
                        <a:avLst/>
                      </a:prstGeom>
                    </p:spPr>
                  </p:pic>
                </p:oleObj>
              </mc:Fallback>
            </mc:AlternateContent>
          </a:graphicData>
        </a:graphic>
      </p:graphicFrame>
    </p:spTree>
    <p:extLst>
      <p:ext uri="{BB962C8B-B14F-4D97-AF65-F5344CB8AC3E}">
        <p14:creationId xmlns:p14="http://schemas.microsoft.com/office/powerpoint/2010/main" val="3802474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304800" y="1371600"/>
            <a:ext cx="8534400" cy="4419600"/>
          </a:xfrm>
        </p:spPr>
        <p:txBody>
          <a:bodyPr>
            <a:noAutofit/>
          </a:bodyPr>
          <a:lstStyle/>
          <a:p>
            <a:pPr algn="ctr"/>
            <a:r>
              <a:rPr lang="en-US" sz="2400" b="1" dirty="0" smtClean="0">
                <a:solidFill>
                  <a:schemeClr val="bg1"/>
                </a:solidFill>
              </a:rPr>
              <a:t>(3:30)</a:t>
            </a:r>
          </a:p>
          <a:p>
            <a:pPr algn="ctr"/>
            <a:r>
              <a:rPr lang="en-US" sz="2000" b="1" dirty="0">
                <a:solidFill>
                  <a:schemeClr val="bg1"/>
                </a:solidFill>
              </a:rPr>
              <a:t>This NXT Viewing Sensors video covers the NXT brick's View Mode capability utilized in this lesson.  The video also goes on to explain calibration and other capabilities beyond the scope of the NXT Test Circuits lesson</a:t>
            </a:r>
            <a:r>
              <a:rPr lang="en-US" sz="2000" b="1" dirty="0" smtClean="0">
                <a:solidFill>
                  <a:schemeClr val="bg1"/>
                </a:solidFill>
              </a:rPr>
              <a:t>.</a:t>
            </a:r>
          </a:p>
          <a:p>
            <a:pPr algn="ctr"/>
            <a:endParaRPr lang="en-US" sz="100" b="1" dirty="0" smtClean="0">
              <a:solidFill>
                <a:schemeClr val="bg1"/>
              </a:solidFill>
            </a:endParaRPr>
          </a:p>
          <a:p>
            <a:pPr algn="ctr"/>
            <a:r>
              <a:rPr lang="en-US" sz="2400" b="1" dirty="0" smtClean="0">
                <a:solidFill>
                  <a:schemeClr val="bg1"/>
                </a:solidFill>
                <a:hlinkClick r:id="rId3"/>
              </a:rPr>
              <a:t>Viewing Sensors video </a:t>
            </a:r>
            <a:endParaRPr lang="en-US" sz="2400" b="1" dirty="0" smtClean="0">
              <a:solidFill>
                <a:schemeClr val="bg1"/>
              </a:solidFill>
            </a:endParaRPr>
          </a:p>
          <a:p>
            <a:pPr algn="ctr"/>
            <a:r>
              <a:rPr lang="en-US" sz="1100" b="1" dirty="0" smtClean="0">
                <a:solidFill>
                  <a:schemeClr val="bg1"/>
                </a:solidFill>
                <a:hlinkClick r:id="rId4"/>
              </a:rPr>
              <a:t>http://stemrobotics.cs.pdx.edu/node/441</a:t>
            </a:r>
            <a:r>
              <a:rPr lang="en-US" sz="1100" b="1" dirty="0" smtClean="0">
                <a:solidFill>
                  <a:schemeClr val="bg1"/>
                </a:solidFill>
              </a:rPr>
              <a:t>  </a:t>
            </a:r>
          </a:p>
          <a:p>
            <a:pPr algn="l"/>
            <a:endParaRPr lang="en-US" sz="1100" b="1" dirty="0" smtClean="0">
              <a:solidFill>
                <a:schemeClr val="bg1"/>
              </a:solidFill>
            </a:endParaRPr>
          </a:p>
          <a:p>
            <a:pPr algn="ctr"/>
            <a:endParaRPr lang="en-US" sz="2400" b="1" dirty="0" smtClean="0">
              <a:solidFill>
                <a:schemeClr val="bg1"/>
              </a:solidFill>
            </a:endParaRPr>
          </a:p>
          <a:p>
            <a:pPr algn="ctr"/>
            <a:endParaRPr lang="en-US" sz="2400" b="1" dirty="0" smtClean="0">
              <a:solidFill>
                <a:schemeClr val="bg1"/>
              </a:solidFill>
            </a:endParaRPr>
          </a:p>
        </p:txBody>
      </p:sp>
      <p:sp>
        <p:nvSpPr>
          <p:cNvPr id="6" name="Title 1"/>
          <p:cNvSpPr txBox="1">
            <a:spLocks/>
          </p:cNvSpPr>
          <p:nvPr/>
        </p:nvSpPr>
        <p:spPr>
          <a:xfrm>
            <a:off x="0" y="152400"/>
            <a:ext cx="9144000" cy="4953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defRPr/>
            </a:pPr>
            <a:r>
              <a:rPr lang="en-US" sz="5000" dirty="0" smtClean="0"/>
              <a:t>2.4 NXT Test Circuits (View Mode)</a:t>
            </a:r>
            <a:endParaRPr lang="en-US" sz="5000" dirty="0"/>
          </a:p>
        </p:txBody>
      </p:sp>
    </p:spTree>
    <p:extLst>
      <p:ext uri="{BB962C8B-B14F-4D97-AF65-F5344CB8AC3E}">
        <p14:creationId xmlns:p14="http://schemas.microsoft.com/office/powerpoint/2010/main" val="3583662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52401" y="-38474"/>
            <a:ext cx="88392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lvl="0" indent="-914400" fontAlgn="base">
              <a:spcBef>
                <a:spcPct val="0"/>
              </a:spcBef>
              <a:spcAft>
                <a:spcPct val="0"/>
              </a:spcAft>
            </a:pPr>
            <a:r>
              <a:rPr lang="en-US" sz="1500" b="1" dirty="0">
                <a:solidFill>
                  <a:schemeClr val="bg1"/>
                </a:solidFill>
                <a:latin typeface="Comic Sans MS" pitchFamily="66" charset="0"/>
                <a:ea typeface="Calibri" pitchFamily="34" charset="0"/>
                <a:cs typeface="Times New Roman" pitchFamily="18" charset="0"/>
              </a:rPr>
              <a:t>Worksheet</a:t>
            </a:r>
          </a:p>
          <a:p>
            <a:pPr marL="914400" lvl="0" indent="-914400" fontAlgn="base">
              <a:spcBef>
                <a:spcPct val="0"/>
              </a:spcBef>
              <a:spcAft>
                <a:spcPct val="0"/>
              </a:spcAft>
            </a:pPr>
            <a:r>
              <a:rPr lang="en-US" sz="1500" b="1" dirty="0">
                <a:solidFill>
                  <a:schemeClr val="bg1"/>
                </a:solidFill>
                <a:latin typeface="Comic Sans MS" pitchFamily="66" charset="0"/>
                <a:ea typeface="Calibri" pitchFamily="34" charset="0"/>
                <a:cs typeface="Times New Roman" pitchFamily="18" charset="0"/>
              </a:rPr>
              <a:t>View Mode</a:t>
            </a:r>
          </a:p>
          <a:p>
            <a:pPr marL="914400" lvl="0" indent="-914400" fontAlgn="base">
              <a:spcBef>
                <a:spcPct val="0"/>
              </a:spcBef>
              <a:spcAft>
                <a:spcPct val="0"/>
              </a:spcAft>
            </a:pPr>
            <a:endParaRPr lang="en-US" sz="1500" b="1" dirty="0">
              <a:solidFill>
                <a:schemeClr val="bg1"/>
              </a:solidFill>
              <a:latin typeface="Comic Sans MS" pitchFamily="66" charset="0"/>
              <a:ea typeface="Calibri" pitchFamily="34" charset="0"/>
              <a:cs typeface="Times New Roman" pitchFamily="18" charset="0"/>
            </a:endParaRPr>
          </a:p>
          <a:p>
            <a:pPr marL="914400" lvl="0" indent="-914400" fontAlgn="base">
              <a:spcBef>
                <a:spcPct val="0"/>
              </a:spcBef>
              <a:spcAft>
                <a:spcPct val="0"/>
              </a:spcAft>
            </a:pPr>
            <a:r>
              <a:rPr lang="en-US" sz="1500" b="1" dirty="0">
                <a:solidFill>
                  <a:schemeClr val="bg1"/>
                </a:solidFill>
                <a:latin typeface="Comic Sans MS" pitchFamily="66" charset="0"/>
                <a:ea typeface="Calibri" pitchFamily="34" charset="0"/>
                <a:cs typeface="Times New Roman" pitchFamily="18" charset="0"/>
              </a:rPr>
              <a:t>Name:_________________________     </a:t>
            </a:r>
            <a:r>
              <a:rPr lang="en-US" sz="1500" b="1" dirty="0" smtClean="0">
                <a:solidFill>
                  <a:schemeClr val="bg1"/>
                </a:solidFill>
                <a:latin typeface="Comic Sans MS" pitchFamily="66" charset="0"/>
                <a:ea typeface="Calibri" pitchFamily="34" charset="0"/>
                <a:cs typeface="Times New Roman" pitchFamily="18" charset="0"/>
              </a:rPr>
              <a:t>Period:___</a:t>
            </a:r>
            <a:r>
              <a:rPr lang="en-US" sz="1500" b="1" dirty="0">
                <a:solidFill>
                  <a:schemeClr val="bg1"/>
                </a:solidFill>
                <a:latin typeface="Comic Sans MS" pitchFamily="66" charset="0"/>
                <a:ea typeface="Calibri" pitchFamily="34" charset="0"/>
                <a:cs typeface="Times New Roman" pitchFamily="18" charset="0"/>
              </a:rPr>
              <a:t> </a:t>
            </a:r>
            <a:r>
              <a:rPr lang="en-US" sz="1500" b="1" dirty="0" smtClean="0">
                <a:solidFill>
                  <a:schemeClr val="bg1"/>
                </a:solidFill>
                <a:latin typeface="Comic Sans MS" pitchFamily="66" charset="0"/>
                <a:ea typeface="Calibri" pitchFamily="34" charset="0"/>
                <a:cs typeface="Times New Roman" pitchFamily="18" charset="0"/>
              </a:rPr>
              <a:t> Date</a:t>
            </a:r>
            <a:r>
              <a:rPr lang="en-US" sz="1500" b="1" dirty="0">
                <a:solidFill>
                  <a:schemeClr val="bg1"/>
                </a:solidFill>
                <a:latin typeface="Comic Sans MS" pitchFamily="66" charset="0"/>
                <a:ea typeface="Calibri" pitchFamily="34" charset="0"/>
                <a:cs typeface="Times New Roman" pitchFamily="18" charset="0"/>
              </a:rPr>
              <a:t>:________   </a:t>
            </a:r>
            <a:r>
              <a:rPr lang="en-US" sz="1500" b="1" dirty="0" smtClean="0">
                <a:solidFill>
                  <a:schemeClr val="bg1"/>
                </a:solidFill>
                <a:latin typeface="Comic Sans MS" pitchFamily="66" charset="0"/>
                <a:ea typeface="Calibri" pitchFamily="34" charset="0"/>
                <a:cs typeface="Times New Roman" pitchFamily="18" charset="0"/>
              </a:rPr>
              <a:t>Score</a:t>
            </a:r>
            <a:r>
              <a:rPr lang="en-US" sz="1500" b="1" dirty="0">
                <a:solidFill>
                  <a:schemeClr val="bg1"/>
                </a:solidFill>
                <a:latin typeface="Comic Sans MS" pitchFamily="66" charset="0"/>
                <a:ea typeface="Calibri" pitchFamily="34" charset="0"/>
                <a:cs typeface="Times New Roman" pitchFamily="18" charset="0"/>
              </a:rPr>
              <a:t>:_____/14</a:t>
            </a:r>
          </a:p>
          <a:p>
            <a:pPr marL="974725" lvl="0" indent="-974725" fontAlgn="base">
              <a:spcBef>
                <a:spcPct val="0"/>
              </a:spcBef>
              <a:spcAft>
                <a:spcPct val="0"/>
              </a:spcAf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a:solidFill>
                  <a:schemeClr val="bg1"/>
                </a:solidFill>
                <a:latin typeface="Comic Sans MS" pitchFamily="66" charset="0"/>
                <a:ea typeface="Calibri" pitchFamily="34" charset="0"/>
                <a:cs typeface="Times New Roman" pitchFamily="18" charset="0"/>
              </a:rPr>
              <a:t>1.	(2 </a:t>
            </a:r>
            <a:r>
              <a:rPr lang="en-US" sz="1500" b="1" dirty="0" err="1">
                <a:solidFill>
                  <a:schemeClr val="bg1"/>
                </a:solidFill>
                <a:latin typeface="Comic Sans MS" pitchFamily="66" charset="0"/>
                <a:ea typeface="Calibri" pitchFamily="34" charset="0"/>
                <a:cs typeface="Times New Roman" pitchFamily="18" charset="0"/>
              </a:rPr>
              <a:t>pts</a:t>
            </a:r>
            <a:r>
              <a:rPr lang="en-US" sz="1500" b="1" dirty="0">
                <a:solidFill>
                  <a:schemeClr val="bg1"/>
                </a:solidFill>
                <a:latin typeface="Comic Sans MS" pitchFamily="66" charset="0"/>
                <a:ea typeface="Calibri" pitchFamily="34" charset="0"/>
                <a:cs typeface="Times New Roman" pitchFamily="18" charset="0"/>
              </a:rPr>
              <a:t>) Connect the touch sensor and select “Touch” mode.  What do you notice?  What does the displayed value represent?</a:t>
            </a:r>
          </a:p>
          <a:p>
            <a:pPr marL="974725" lvl="0" indent="-974725" fontAlgn="base">
              <a:spcBef>
                <a:spcPct val="0"/>
              </a:spcBef>
              <a:spcAft>
                <a:spcPct val="0"/>
              </a:spcAft>
              <a:tabLst>
                <a:tab pos="233363" algn="l"/>
              </a:tabLs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a:solidFill>
                  <a:schemeClr val="bg1"/>
                </a:solidFill>
                <a:latin typeface="Comic Sans MS" pitchFamily="66" charset="0"/>
                <a:ea typeface="Calibri" pitchFamily="34" charset="0"/>
                <a:cs typeface="Times New Roman" pitchFamily="18" charset="0"/>
              </a:rPr>
              <a:t>2.	</a:t>
            </a:r>
            <a:r>
              <a:rPr lang="en-US" sz="1500" b="1" dirty="0" smtClean="0">
                <a:solidFill>
                  <a:schemeClr val="bg1"/>
                </a:solidFill>
                <a:latin typeface="Comic Sans MS" pitchFamily="66" charset="0"/>
                <a:ea typeface="Calibri" pitchFamily="34" charset="0"/>
                <a:cs typeface="Times New Roman" pitchFamily="18" charset="0"/>
              </a:rPr>
              <a:t>(</a:t>
            </a:r>
            <a:r>
              <a:rPr lang="en-US" sz="1500" b="1" dirty="0">
                <a:solidFill>
                  <a:schemeClr val="bg1"/>
                </a:solidFill>
                <a:latin typeface="Comic Sans MS" pitchFamily="66" charset="0"/>
                <a:ea typeface="Calibri" pitchFamily="34" charset="0"/>
                <a:cs typeface="Times New Roman" pitchFamily="18" charset="0"/>
              </a:rPr>
              <a:t>3 </a:t>
            </a:r>
            <a:r>
              <a:rPr lang="en-US" sz="1500" b="1" dirty="0" err="1">
                <a:solidFill>
                  <a:schemeClr val="bg1"/>
                </a:solidFill>
                <a:latin typeface="Comic Sans MS" pitchFamily="66" charset="0"/>
                <a:ea typeface="Calibri" pitchFamily="34" charset="0"/>
                <a:cs typeface="Times New Roman" pitchFamily="18" charset="0"/>
              </a:rPr>
              <a:t>pts</a:t>
            </a:r>
            <a:r>
              <a:rPr lang="en-US" sz="1500" b="1" dirty="0">
                <a:solidFill>
                  <a:schemeClr val="bg1"/>
                </a:solidFill>
                <a:latin typeface="Comic Sans MS" pitchFamily="66" charset="0"/>
                <a:ea typeface="Calibri" pitchFamily="34" charset="0"/>
                <a:cs typeface="Times New Roman" pitchFamily="18" charset="0"/>
              </a:rPr>
              <a:t>) Connect the light sensor and select “Reflected Light” mode.  What do you notice?  Pass the sensor over different surfaces and at different heights.  What is does the displayed value represent?</a:t>
            </a:r>
          </a:p>
          <a:p>
            <a:pPr marL="974725" lvl="0" indent="-974725" fontAlgn="base">
              <a:spcBef>
                <a:spcPct val="0"/>
              </a:spcBef>
              <a:spcAft>
                <a:spcPct val="0"/>
              </a:spcAft>
              <a:tabLst>
                <a:tab pos="233363" algn="l"/>
              </a:tabLs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smtClean="0">
                <a:solidFill>
                  <a:schemeClr val="bg1"/>
                </a:solidFill>
                <a:latin typeface="Comic Sans MS" pitchFamily="66" charset="0"/>
                <a:ea typeface="Calibri" pitchFamily="34" charset="0"/>
                <a:cs typeface="Times New Roman" pitchFamily="18" charset="0"/>
              </a:rPr>
              <a:t>		Repeat </a:t>
            </a:r>
            <a:r>
              <a:rPr lang="en-US" sz="1500" b="1" dirty="0">
                <a:solidFill>
                  <a:schemeClr val="bg1"/>
                </a:solidFill>
                <a:latin typeface="Comic Sans MS" pitchFamily="66" charset="0"/>
                <a:ea typeface="Calibri" pitchFamily="34" charset="0"/>
                <a:cs typeface="Times New Roman" pitchFamily="18" charset="0"/>
              </a:rPr>
              <a:t>with the “Ambient Light” mode.  Are they different?  If so, how?              </a:t>
            </a:r>
          </a:p>
          <a:p>
            <a:pPr marL="974725" lvl="0" indent="-974725" fontAlgn="base">
              <a:spcBef>
                <a:spcPct val="0"/>
              </a:spcBef>
              <a:spcAft>
                <a:spcPct val="0"/>
              </a:spcAft>
              <a:tabLst>
                <a:tab pos="233363" algn="l"/>
              </a:tabLs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smtClean="0">
                <a:solidFill>
                  <a:schemeClr val="bg1"/>
                </a:solidFill>
                <a:latin typeface="Comic Sans MS" pitchFamily="66" charset="0"/>
                <a:ea typeface="Calibri" pitchFamily="34" charset="0"/>
                <a:cs typeface="Times New Roman" pitchFamily="18" charset="0"/>
              </a:rPr>
              <a:t>3</a:t>
            </a:r>
            <a:r>
              <a:rPr lang="en-US" sz="1500" b="1" dirty="0">
                <a:solidFill>
                  <a:schemeClr val="bg1"/>
                </a:solidFill>
                <a:latin typeface="Comic Sans MS" pitchFamily="66" charset="0"/>
                <a:ea typeface="Calibri" pitchFamily="34" charset="0"/>
                <a:cs typeface="Times New Roman" pitchFamily="18" charset="0"/>
              </a:rPr>
              <a:t>.	(3 </a:t>
            </a:r>
            <a:r>
              <a:rPr lang="en-US" sz="1500" b="1" dirty="0" err="1">
                <a:solidFill>
                  <a:schemeClr val="bg1"/>
                </a:solidFill>
                <a:latin typeface="Comic Sans MS" pitchFamily="66" charset="0"/>
                <a:ea typeface="Calibri" pitchFamily="34" charset="0"/>
                <a:cs typeface="Times New Roman" pitchFamily="18" charset="0"/>
              </a:rPr>
              <a:t>pts</a:t>
            </a:r>
            <a:r>
              <a:rPr lang="en-US" sz="1500" b="1" dirty="0">
                <a:solidFill>
                  <a:schemeClr val="bg1"/>
                </a:solidFill>
                <a:latin typeface="Comic Sans MS" pitchFamily="66" charset="0"/>
                <a:ea typeface="Calibri" pitchFamily="34" charset="0"/>
                <a:cs typeface="Times New Roman" pitchFamily="18" charset="0"/>
              </a:rPr>
              <a:t>) Connect the ultrasonic sensor and select “Ultrasonic inch” mode.  What do you notice?    What is does the displayed value represent?  Use a variety of objects of different size and texture.</a:t>
            </a:r>
          </a:p>
          <a:p>
            <a:pPr marL="974725" lvl="0" indent="-974725" fontAlgn="base">
              <a:spcBef>
                <a:spcPct val="0"/>
              </a:spcBef>
              <a:spcAft>
                <a:spcPct val="0"/>
              </a:spcAft>
              <a:tabLst>
                <a:tab pos="233363" algn="l"/>
              </a:tabLst>
            </a:pPr>
            <a:endParaRPr lang="en-US" sz="1500" b="1" dirty="0" smtClean="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smtClean="0">
                <a:solidFill>
                  <a:schemeClr val="bg1"/>
                </a:solidFill>
                <a:latin typeface="Comic Sans MS" pitchFamily="66" charset="0"/>
                <a:ea typeface="Calibri" pitchFamily="34" charset="0"/>
                <a:cs typeface="Times New Roman" pitchFamily="18" charset="0"/>
              </a:rPr>
              <a:t>		Repeat </a:t>
            </a:r>
            <a:r>
              <a:rPr lang="en-US" sz="1500" b="1" dirty="0">
                <a:solidFill>
                  <a:schemeClr val="bg1"/>
                </a:solidFill>
                <a:latin typeface="Comic Sans MS" pitchFamily="66" charset="0"/>
                <a:ea typeface="Calibri" pitchFamily="34" charset="0"/>
                <a:cs typeface="Times New Roman" pitchFamily="18" charset="0"/>
              </a:rPr>
              <a:t>with the “Ultrasonic cm” mode.  Are they different?  If so, how? </a:t>
            </a:r>
          </a:p>
          <a:p>
            <a:pPr marL="974725" lvl="0" indent="-974725" fontAlgn="base">
              <a:spcBef>
                <a:spcPct val="0"/>
              </a:spcBef>
              <a:spcAft>
                <a:spcPct val="0"/>
              </a:spcAft>
              <a:tabLst>
                <a:tab pos="233363" algn="l"/>
              </a:tabLs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a:solidFill>
                  <a:schemeClr val="bg1"/>
                </a:solidFill>
                <a:latin typeface="Comic Sans MS" pitchFamily="66" charset="0"/>
                <a:ea typeface="Calibri" pitchFamily="34" charset="0"/>
                <a:cs typeface="Times New Roman" pitchFamily="18" charset="0"/>
              </a:rPr>
              <a:t>4.	(3 </a:t>
            </a:r>
            <a:r>
              <a:rPr lang="en-US" sz="1500" b="1" dirty="0" err="1">
                <a:solidFill>
                  <a:schemeClr val="bg1"/>
                </a:solidFill>
                <a:latin typeface="Comic Sans MS" pitchFamily="66" charset="0"/>
                <a:ea typeface="Calibri" pitchFamily="34" charset="0"/>
                <a:cs typeface="Times New Roman" pitchFamily="18" charset="0"/>
              </a:rPr>
              <a:t>pts</a:t>
            </a:r>
            <a:r>
              <a:rPr lang="en-US" sz="1500" b="1" dirty="0">
                <a:solidFill>
                  <a:schemeClr val="bg1"/>
                </a:solidFill>
                <a:latin typeface="Comic Sans MS" pitchFamily="66" charset="0"/>
                <a:ea typeface="Calibri" pitchFamily="34" charset="0"/>
                <a:cs typeface="Times New Roman" pitchFamily="18" charset="0"/>
              </a:rPr>
              <a:t>) Connect the sound sensor and select “Sound dB” mode.  What do you notice?  What is does the displayed value represent?</a:t>
            </a:r>
          </a:p>
          <a:p>
            <a:pPr marL="974725" lvl="0" indent="-974725" fontAlgn="base">
              <a:spcBef>
                <a:spcPct val="0"/>
              </a:spcBef>
              <a:spcAft>
                <a:spcPct val="0"/>
              </a:spcAft>
              <a:tabLst>
                <a:tab pos="233363" algn="l"/>
              </a:tabLs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smtClean="0">
                <a:solidFill>
                  <a:schemeClr val="bg1"/>
                </a:solidFill>
                <a:latin typeface="Comic Sans MS" pitchFamily="66" charset="0"/>
                <a:ea typeface="Calibri" pitchFamily="34" charset="0"/>
                <a:cs typeface="Times New Roman" pitchFamily="18" charset="0"/>
              </a:rPr>
              <a:t>		Repeat </a:t>
            </a:r>
            <a:r>
              <a:rPr lang="en-US" sz="1500" b="1" dirty="0">
                <a:solidFill>
                  <a:schemeClr val="bg1"/>
                </a:solidFill>
                <a:latin typeface="Comic Sans MS" pitchFamily="66" charset="0"/>
                <a:ea typeface="Calibri" pitchFamily="34" charset="0"/>
                <a:cs typeface="Times New Roman" pitchFamily="18" charset="0"/>
              </a:rPr>
              <a:t>with the “Sound </a:t>
            </a:r>
            <a:r>
              <a:rPr lang="en-US" sz="1500" b="1" dirty="0" err="1">
                <a:solidFill>
                  <a:schemeClr val="bg1"/>
                </a:solidFill>
                <a:latin typeface="Comic Sans MS" pitchFamily="66" charset="0"/>
                <a:ea typeface="Calibri" pitchFamily="34" charset="0"/>
                <a:cs typeface="Times New Roman" pitchFamily="18" charset="0"/>
              </a:rPr>
              <a:t>dBA</a:t>
            </a:r>
            <a:r>
              <a:rPr lang="en-US" sz="1500" b="1" dirty="0">
                <a:solidFill>
                  <a:schemeClr val="bg1"/>
                </a:solidFill>
                <a:latin typeface="Comic Sans MS" pitchFamily="66" charset="0"/>
                <a:ea typeface="Calibri" pitchFamily="34" charset="0"/>
                <a:cs typeface="Times New Roman" pitchFamily="18" charset="0"/>
              </a:rPr>
              <a:t>” mode.  Are they different?  If so, how? </a:t>
            </a:r>
          </a:p>
          <a:p>
            <a:pPr marL="974725" lvl="0" indent="-974725" fontAlgn="base">
              <a:spcBef>
                <a:spcPct val="0"/>
              </a:spcBef>
              <a:spcAft>
                <a:spcPct val="0"/>
              </a:spcAft>
              <a:tabLst>
                <a:tab pos="233363" algn="l"/>
              </a:tabLs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a:solidFill>
                  <a:schemeClr val="bg1"/>
                </a:solidFill>
                <a:latin typeface="Comic Sans MS" pitchFamily="66" charset="0"/>
                <a:ea typeface="Calibri" pitchFamily="34" charset="0"/>
                <a:cs typeface="Times New Roman" pitchFamily="18" charset="0"/>
              </a:rPr>
              <a:t>5.	(3 </a:t>
            </a:r>
            <a:r>
              <a:rPr lang="en-US" sz="1500" b="1" dirty="0" err="1">
                <a:solidFill>
                  <a:schemeClr val="bg1"/>
                </a:solidFill>
                <a:latin typeface="Comic Sans MS" pitchFamily="66" charset="0"/>
                <a:ea typeface="Calibri" pitchFamily="34" charset="0"/>
                <a:cs typeface="Times New Roman" pitchFamily="18" charset="0"/>
              </a:rPr>
              <a:t>pts</a:t>
            </a:r>
            <a:r>
              <a:rPr lang="en-US" sz="1500" b="1" dirty="0">
                <a:solidFill>
                  <a:schemeClr val="bg1"/>
                </a:solidFill>
                <a:latin typeface="Comic Sans MS" pitchFamily="66" charset="0"/>
                <a:ea typeface="Calibri" pitchFamily="34" charset="0"/>
                <a:cs typeface="Times New Roman" pitchFamily="18" charset="0"/>
              </a:rPr>
              <a:t>) Connect a motor (with an axle and wheel) and select “Motor Rotations” mode.  What do you notice?  What is does the displayed value represent?</a:t>
            </a:r>
          </a:p>
          <a:p>
            <a:pPr marL="974725" lvl="0" indent="-974725" fontAlgn="base">
              <a:spcBef>
                <a:spcPct val="0"/>
              </a:spcBef>
              <a:spcAft>
                <a:spcPct val="0"/>
              </a:spcAft>
              <a:tabLst>
                <a:tab pos="233363" algn="l"/>
              </a:tabLst>
            </a:pPr>
            <a:endParaRPr lang="en-US" sz="1500" b="1" dirty="0">
              <a:solidFill>
                <a:schemeClr val="bg1"/>
              </a:solidFill>
              <a:latin typeface="Comic Sans MS" pitchFamily="66" charset="0"/>
              <a:ea typeface="Calibri" pitchFamily="34" charset="0"/>
              <a:cs typeface="Times New Roman" pitchFamily="18" charset="0"/>
            </a:endParaRPr>
          </a:p>
          <a:p>
            <a:pPr marL="974725" lvl="0" indent="-974725" fontAlgn="base">
              <a:spcBef>
                <a:spcPct val="0"/>
              </a:spcBef>
              <a:spcAft>
                <a:spcPct val="0"/>
              </a:spcAft>
              <a:tabLst>
                <a:tab pos="233363" algn="l"/>
              </a:tabLst>
            </a:pPr>
            <a:r>
              <a:rPr lang="en-US" sz="1500" b="1" dirty="0" smtClean="0">
                <a:solidFill>
                  <a:schemeClr val="bg1"/>
                </a:solidFill>
                <a:latin typeface="Comic Sans MS" pitchFamily="66" charset="0"/>
                <a:ea typeface="Calibri" pitchFamily="34" charset="0"/>
                <a:cs typeface="Times New Roman" pitchFamily="18" charset="0"/>
              </a:rPr>
              <a:t>		Repeat </a:t>
            </a:r>
            <a:r>
              <a:rPr lang="en-US" sz="1500" b="1" dirty="0">
                <a:solidFill>
                  <a:schemeClr val="bg1"/>
                </a:solidFill>
                <a:latin typeface="Comic Sans MS" pitchFamily="66" charset="0"/>
                <a:ea typeface="Calibri" pitchFamily="34" charset="0"/>
                <a:cs typeface="Times New Roman" pitchFamily="18" charset="0"/>
              </a:rPr>
              <a:t>with the “Motor Degrees” mode.  Are they different?  If so, how?</a:t>
            </a:r>
          </a:p>
        </p:txBody>
      </p:sp>
    </p:spTree>
    <p:extLst>
      <p:ext uri="{BB962C8B-B14F-4D97-AF65-F5344CB8AC3E}">
        <p14:creationId xmlns:p14="http://schemas.microsoft.com/office/powerpoint/2010/main" val="367065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dirty="0" smtClean="0"/>
              <a:t>Review Question 1</a:t>
            </a:r>
          </a:p>
        </p:txBody>
      </p:sp>
      <p:sp>
        <p:nvSpPr>
          <p:cNvPr id="15364" name="Content Placeholder 2"/>
          <p:cNvSpPr>
            <a:spLocks noGrp="1"/>
          </p:cNvSpPr>
          <p:nvPr>
            <p:ph idx="1"/>
          </p:nvPr>
        </p:nvSpPr>
        <p:spPr>
          <a:xfrm>
            <a:off x="304800" y="1828800"/>
            <a:ext cx="8839200" cy="4495800"/>
          </a:xfrm>
        </p:spPr>
        <p:txBody>
          <a:bodyPr>
            <a:normAutofit/>
          </a:bodyPr>
          <a:lstStyle/>
          <a:p>
            <a:pPr>
              <a:buNone/>
            </a:pPr>
            <a:endParaRPr lang="en-US" dirty="0"/>
          </a:p>
          <a:p>
            <a:pPr marL="0" indent="0">
              <a:buNone/>
            </a:pPr>
            <a:r>
              <a:rPr lang="en-US" sz="3200" b="1" dirty="0" smtClean="0">
                <a:solidFill>
                  <a:schemeClr val="bg1"/>
                </a:solidFill>
              </a:rPr>
              <a:t>In </a:t>
            </a:r>
            <a:r>
              <a:rPr lang="en-US" sz="3200" b="1" dirty="0">
                <a:solidFill>
                  <a:schemeClr val="bg1"/>
                </a:solidFill>
              </a:rPr>
              <a:t>“View Mode”, with a motor in the circuit, what two types of information can be read from the LCD screen?</a:t>
            </a:r>
            <a:endParaRPr lang="en-US" sz="3200" b="1" dirty="0" smtClean="0">
              <a:solidFill>
                <a:schemeClr val="bg1"/>
              </a:solidFill>
            </a:endParaRPr>
          </a:p>
        </p:txBody>
      </p:sp>
    </p:spTree>
    <p:extLst>
      <p:ext uri="{BB962C8B-B14F-4D97-AF65-F5344CB8AC3E}">
        <p14:creationId xmlns:p14="http://schemas.microsoft.com/office/powerpoint/2010/main" val="4049041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dirty="0" smtClean="0"/>
              <a:t>Review Question 1</a:t>
            </a:r>
          </a:p>
        </p:txBody>
      </p:sp>
      <p:sp>
        <p:nvSpPr>
          <p:cNvPr id="15364" name="Content Placeholder 2"/>
          <p:cNvSpPr>
            <a:spLocks noGrp="1"/>
          </p:cNvSpPr>
          <p:nvPr>
            <p:ph idx="1"/>
          </p:nvPr>
        </p:nvSpPr>
        <p:spPr>
          <a:xfrm>
            <a:off x="304800" y="1828800"/>
            <a:ext cx="8839200" cy="4495800"/>
          </a:xfrm>
        </p:spPr>
        <p:txBody>
          <a:bodyPr>
            <a:normAutofit/>
          </a:bodyPr>
          <a:lstStyle/>
          <a:p>
            <a:pPr>
              <a:buNone/>
            </a:pPr>
            <a:endParaRPr lang="en-US" dirty="0"/>
          </a:p>
          <a:p>
            <a:pPr marL="0" indent="0">
              <a:buNone/>
            </a:pPr>
            <a:r>
              <a:rPr lang="en-US" sz="3200" b="1" dirty="0" smtClean="0">
                <a:solidFill>
                  <a:schemeClr val="bg1"/>
                </a:solidFill>
              </a:rPr>
              <a:t>In </a:t>
            </a:r>
            <a:r>
              <a:rPr lang="en-US" sz="3200" b="1" dirty="0">
                <a:solidFill>
                  <a:schemeClr val="bg1"/>
                </a:solidFill>
              </a:rPr>
              <a:t>“View Mode”, with a motor in the circuit, what two types of information can be read from the LCD screen</a:t>
            </a:r>
            <a:r>
              <a:rPr lang="en-US" sz="3200" b="1" dirty="0" smtClean="0">
                <a:solidFill>
                  <a:schemeClr val="bg1"/>
                </a:solidFill>
              </a:rPr>
              <a:t>?</a:t>
            </a:r>
          </a:p>
          <a:p>
            <a:pPr marL="0" indent="0">
              <a:buNone/>
            </a:pPr>
            <a:endParaRPr lang="en-US" sz="3200" b="1" dirty="0">
              <a:solidFill>
                <a:schemeClr val="bg1"/>
              </a:solidFill>
            </a:endParaRPr>
          </a:p>
          <a:p>
            <a:pPr marL="0" indent="0">
              <a:buNone/>
            </a:pPr>
            <a:r>
              <a:rPr lang="en-US" sz="3200" b="1" dirty="0">
                <a:solidFill>
                  <a:srgbClr val="FFFF00"/>
                </a:solidFill>
              </a:rPr>
              <a:t>Number of full </a:t>
            </a:r>
            <a:r>
              <a:rPr lang="en-US" sz="3200" b="1" u="sng" dirty="0">
                <a:solidFill>
                  <a:srgbClr val="FFFF00"/>
                </a:solidFill>
              </a:rPr>
              <a:t>rotations</a:t>
            </a:r>
            <a:r>
              <a:rPr lang="en-US" sz="3200" b="1" dirty="0">
                <a:solidFill>
                  <a:srgbClr val="FFFF00"/>
                </a:solidFill>
              </a:rPr>
              <a:t>, or total number of </a:t>
            </a:r>
            <a:r>
              <a:rPr lang="en-US" sz="3200" b="1" u="sng" dirty="0">
                <a:solidFill>
                  <a:srgbClr val="FFFF00"/>
                </a:solidFill>
              </a:rPr>
              <a:t>degrees</a:t>
            </a:r>
            <a:r>
              <a:rPr lang="en-US" sz="3200" b="1" dirty="0">
                <a:solidFill>
                  <a:srgbClr val="FFFF00"/>
                </a:solidFill>
              </a:rPr>
              <a:t> of rotations of an NXT motor</a:t>
            </a:r>
          </a:p>
          <a:p>
            <a:pPr marL="0" indent="0">
              <a:buNone/>
            </a:pPr>
            <a:endParaRPr lang="en-US" sz="3200" b="1" dirty="0" smtClean="0">
              <a:solidFill>
                <a:schemeClr val="bg1"/>
              </a:solidFill>
            </a:endParaRPr>
          </a:p>
        </p:txBody>
      </p:sp>
    </p:spTree>
    <p:extLst>
      <p:ext uri="{BB962C8B-B14F-4D97-AF65-F5344CB8AC3E}">
        <p14:creationId xmlns:p14="http://schemas.microsoft.com/office/powerpoint/2010/main" val="42123736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2216</Words>
  <Application>Microsoft Office PowerPoint</Application>
  <PresentationFormat>On-screen Show (4:3)</PresentationFormat>
  <Paragraphs>268</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Flow</vt:lpstr>
      <vt:lpstr>Acrobat Document</vt:lpstr>
      <vt:lpstr>2.4 NXT Test Circuits  (View Mode)  U2C4</vt:lpstr>
      <vt:lpstr>2.4 NXT Test Circuits (View Mode)</vt:lpstr>
      <vt:lpstr>2.4 NXT Test Circuits (View Mode)</vt:lpstr>
      <vt:lpstr>2.4 NXT Test Circuits (View Mode)</vt:lpstr>
      <vt:lpstr>2.4 NXT Test Circuits (View Mode)</vt:lpstr>
      <vt:lpstr>PowerPoint Presentation</vt:lpstr>
      <vt:lpstr>PowerPoint Presentation</vt:lpstr>
      <vt:lpstr>Review Question 1</vt:lpstr>
      <vt:lpstr>Review Question 1</vt:lpstr>
      <vt:lpstr>PowerPoint Presentation</vt:lpstr>
      <vt:lpstr>PowerPoint Presentation</vt:lpstr>
      <vt:lpstr>Circuits &amp; Computers - Review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Powering the NXT  U2C3</dc:title>
  <dc:creator>tmann</dc:creator>
  <cp:lastModifiedBy>tmann</cp:lastModifiedBy>
  <cp:revision>27</cp:revision>
  <cp:lastPrinted>2013-03-12T17:31:33Z</cp:lastPrinted>
  <dcterms:created xsi:type="dcterms:W3CDTF">2013-03-07T15:54:22Z</dcterms:created>
  <dcterms:modified xsi:type="dcterms:W3CDTF">2013-03-12T17:32:18Z</dcterms:modified>
</cp:coreProperties>
</file>